
<file path=[Content_Types].xml><?xml version="1.0" encoding="utf-8"?>
<Types xmlns="http://schemas.openxmlformats.org/package/2006/content-types">
  <Default Extension="xml" ContentType="application/xml"/>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73"/>
  </p:notesMasterIdLst>
  <p:handoutMasterIdLst>
    <p:handoutMasterId r:id="rId74"/>
  </p:handoutMasterIdLst>
  <p:sldIdLst>
    <p:sldId id="256" r:id="rId2"/>
    <p:sldId id="713" r:id="rId3"/>
    <p:sldId id="714" r:id="rId4"/>
    <p:sldId id="725" r:id="rId5"/>
    <p:sldId id="727" r:id="rId6"/>
    <p:sldId id="726" r:id="rId7"/>
    <p:sldId id="728" r:id="rId8"/>
    <p:sldId id="729" r:id="rId9"/>
    <p:sldId id="730" r:id="rId10"/>
    <p:sldId id="731" r:id="rId11"/>
    <p:sldId id="732" r:id="rId12"/>
    <p:sldId id="733" r:id="rId13"/>
    <p:sldId id="734" r:id="rId14"/>
    <p:sldId id="735" r:id="rId15"/>
    <p:sldId id="716" r:id="rId16"/>
    <p:sldId id="717" r:id="rId17"/>
    <p:sldId id="739" r:id="rId18"/>
    <p:sldId id="736" r:id="rId19"/>
    <p:sldId id="740" r:id="rId20"/>
    <p:sldId id="741" r:id="rId21"/>
    <p:sldId id="742" r:id="rId22"/>
    <p:sldId id="743" r:id="rId23"/>
    <p:sldId id="744" r:id="rId24"/>
    <p:sldId id="738" r:id="rId25"/>
    <p:sldId id="751" r:id="rId26"/>
    <p:sldId id="749" r:id="rId27"/>
    <p:sldId id="745" r:id="rId28"/>
    <p:sldId id="746" r:id="rId29"/>
    <p:sldId id="752" r:id="rId30"/>
    <p:sldId id="747" r:id="rId31"/>
    <p:sldId id="748" r:id="rId32"/>
    <p:sldId id="718" r:id="rId33"/>
    <p:sldId id="719" r:id="rId34"/>
    <p:sldId id="756" r:id="rId35"/>
    <p:sldId id="757" r:id="rId36"/>
    <p:sldId id="762" r:id="rId37"/>
    <p:sldId id="763" r:id="rId38"/>
    <p:sldId id="764" r:id="rId39"/>
    <p:sldId id="765" r:id="rId40"/>
    <p:sldId id="754" r:id="rId41"/>
    <p:sldId id="753" r:id="rId42"/>
    <p:sldId id="573" r:id="rId43"/>
    <p:sldId id="692" r:id="rId44"/>
    <p:sldId id="264" r:id="rId45"/>
    <p:sldId id="693" r:id="rId46"/>
    <p:sldId id="564" r:id="rId47"/>
    <p:sldId id="673" r:id="rId48"/>
    <p:sldId id="685" r:id="rId49"/>
    <p:sldId id="686" r:id="rId50"/>
    <p:sldId id="694" r:id="rId51"/>
    <p:sldId id="676" r:id="rId52"/>
    <p:sldId id="677" r:id="rId53"/>
    <p:sldId id="695" r:id="rId54"/>
    <p:sldId id="687" r:id="rId55"/>
    <p:sldId id="700" r:id="rId56"/>
    <p:sldId id="696" r:id="rId57"/>
    <p:sldId id="684" r:id="rId58"/>
    <p:sldId id="697" r:id="rId59"/>
    <p:sldId id="701" r:id="rId60"/>
    <p:sldId id="702" r:id="rId61"/>
    <p:sldId id="703" r:id="rId62"/>
    <p:sldId id="704" r:id="rId63"/>
    <p:sldId id="698" r:id="rId64"/>
    <p:sldId id="705" r:id="rId65"/>
    <p:sldId id="710" r:id="rId66"/>
    <p:sldId id="712" r:id="rId67"/>
    <p:sldId id="709" r:id="rId68"/>
    <p:sldId id="706" r:id="rId69"/>
    <p:sldId id="708" r:id="rId70"/>
    <p:sldId id="766" r:id="rId71"/>
    <p:sldId id="75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A537"/>
    <a:srgbClr val="63A437"/>
    <a:srgbClr val="DAD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7"/>
    <p:restoredTop sz="88088"/>
  </p:normalViewPr>
  <p:slideViewPr>
    <p:cSldViewPr snapToGrid="0" snapToObjects="1">
      <p:cViewPr>
        <p:scale>
          <a:sx n="100" d="100"/>
          <a:sy n="100" d="100"/>
        </p:scale>
        <p:origin x="896" y="120"/>
      </p:cViewPr>
      <p:guideLst/>
    </p:cSldViewPr>
  </p:slideViewPr>
  <p:notesTextViewPr>
    <p:cViewPr>
      <p:scale>
        <a:sx n="1" d="1"/>
        <a:sy n="1" d="1"/>
      </p:scale>
      <p:origin x="0" y="0"/>
    </p:cViewPr>
  </p:notesTextViewPr>
  <p:sorterViewPr>
    <p:cViewPr>
      <p:scale>
        <a:sx n="131" d="100"/>
        <a:sy n="13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4535D-627B-2144-A10D-16A4FE9559B2}" type="datetimeFigureOut">
              <a:rPr lang="en-US" smtClean="0"/>
              <a:t>1/9/18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B44137-EA93-2B4A-BE5E-D83272F144CF}" type="slidenum">
              <a:rPr lang="en-US" smtClean="0"/>
              <a:t>‹#›</a:t>
            </a:fld>
            <a:endParaRPr lang="en-US"/>
          </a:p>
        </p:txBody>
      </p:sp>
    </p:spTree>
    <p:extLst>
      <p:ext uri="{BB962C8B-B14F-4D97-AF65-F5344CB8AC3E}">
        <p14:creationId xmlns:p14="http://schemas.microsoft.com/office/powerpoint/2010/main" val="1693237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FB392-CFA5-D94F-A882-243AC3C93009}" type="datetimeFigureOut">
              <a:rPr lang="en-US" smtClean="0"/>
              <a:t>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CF33E-9A4F-DC43-BEB4-18EC813BF4E4}" type="slidenum">
              <a:rPr lang="en-US" smtClean="0"/>
              <a:t>‹#›</a:t>
            </a:fld>
            <a:endParaRPr lang="en-US"/>
          </a:p>
        </p:txBody>
      </p:sp>
    </p:spTree>
    <p:extLst>
      <p:ext uri="{BB962C8B-B14F-4D97-AF65-F5344CB8AC3E}">
        <p14:creationId xmlns:p14="http://schemas.microsoft.com/office/powerpoint/2010/main" val="117809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2001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THEIR FINDINGS.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27603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33179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STUDENTS</a:t>
            </a:r>
            <a:r>
              <a:rPr lang="en-US" baseline="0" dirty="0" smtClean="0"/>
              <a:t> NEGOTIATE WHICH OF THE TWO QUESTIONS (ONE FOR EACH PARTNER) THEY WILL RESEARCH TOGETHER AND WHY.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8780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214429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1241132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57860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177318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STUDENTS</a:t>
            </a:r>
            <a:r>
              <a:rPr lang="en-US" baseline="0" dirty="0" smtClean="0"/>
              <a:t> DISCUSS THE PROMPT.</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1164132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 RESEARCH PROJECT CRITERIA TO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1440406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I’m ________</a:t>
            </a:r>
            <a:r>
              <a:rPr lang="en-US" baseline="0" dirty="0" smtClean="0"/>
              <a:t> and I am here to tell you about why healthy food is beneficial. </a:t>
            </a:r>
          </a:p>
          <a:p>
            <a:endParaRPr lang="en-US" baseline="0" dirty="0" smtClean="0"/>
          </a:p>
          <a:p>
            <a:r>
              <a:rPr lang="en-US" dirty="0" smtClean="0"/>
              <a:t>Read</a:t>
            </a:r>
            <a:r>
              <a:rPr lang="en-US" baseline="0" dirty="0" smtClean="0"/>
              <a:t> title: I Love Healthy Food. </a:t>
            </a:r>
          </a:p>
          <a:p>
            <a:endParaRPr lang="en-US" baseline="0" dirty="0" smtClean="0"/>
          </a:p>
          <a:p>
            <a:r>
              <a:rPr lang="en-US" baseline="0" dirty="0" smtClean="0"/>
              <a:t>Click 1: You Should, Too!</a:t>
            </a:r>
            <a:endParaRPr lang="en-US" dirty="0"/>
          </a:p>
        </p:txBody>
      </p:sp>
      <p:sp>
        <p:nvSpPr>
          <p:cNvPr id="4" name="Slide Number Placeholder 3"/>
          <p:cNvSpPr>
            <a:spLocks noGrp="1"/>
          </p:cNvSpPr>
          <p:nvPr>
            <p:ph type="sldNum" sz="quarter" idx="10"/>
          </p:nvPr>
        </p:nvSpPr>
        <p:spPr/>
        <p:txBody>
          <a:bodyPr/>
          <a:lstStyle/>
          <a:p>
            <a:fld id="{52A608B1-F6C6-574B-9F1C-504E895CBF56}" type="slidenum">
              <a:rPr lang="en-US" smtClean="0"/>
              <a:t>19</a:t>
            </a:fld>
            <a:endParaRPr lang="en-US"/>
          </a:p>
        </p:txBody>
      </p:sp>
    </p:spTree>
    <p:extLst>
      <p:ext uri="{BB962C8B-B14F-4D97-AF65-F5344CB8AC3E}">
        <p14:creationId xmlns:p14="http://schemas.microsoft.com/office/powerpoint/2010/main" val="203842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a:t>
            </a:fld>
            <a:endParaRPr lang="en-US"/>
          </a:p>
        </p:txBody>
      </p:sp>
    </p:spTree>
    <p:extLst>
      <p:ext uri="{BB962C8B-B14F-4D97-AF65-F5344CB8AC3E}">
        <p14:creationId xmlns:p14="http://schemas.microsoft.com/office/powerpoint/2010/main" val="1503644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a:t>
            </a:r>
            <a:r>
              <a:rPr lang="en-US" baseline="0" dirty="0" smtClean="0"/>
              <a:t> you know that eating healthy food such as fruits and vegetables is good for you? </a:t>
            </a:r>
          </a:p>
          <a:p>
            <a:endParaRPr lang="en-US" baseline="0" dirty="0" smtClean="0"/>
          </a:p>
          <a:p>
            <a:r>
              <a:rPr lang="en-US" baseline="0" dirty="0" smtClean="0"/>
              <a:t>Click 1: Well, one benefit of eating healthy food is that it leads to a happier life. When you are healthy you are happier. </a:t>
            </a:r>
          </a:p>
          <a:p>
            <a:endParaRPr lang="en-US" baseline="0" dirty="0" smtClean="0"/>
          </a:p>
          <a:p>
            <a:r>
              <a:rPr lang="en-US" baseline="0" dirty="0" smtClean="0"/>
              <a:t>Click 2:Another benefit of eating healthy food is that it helps you think and learn better. </a:t>
            </a:r>
            <a:endParaRPr lang="en-US" dirty="0"/>
          </a:p>
        </p:txBody>
      </p:sp>
      <p:sp>
        <p:nvSpPr>
          <p:cNvPr id="4" name="Slide Number Placeholder 3"/>
          <p:cNvSpPr>
            <a:spLocks noGrp="1"/>
          </p:cNvSpPr>
          <p:nvPr>
            <p:ph type="sldNum" sz="quarter" idx="10"/>
          </p:nvPr>
        </p:nvSpPr>
        <p:spPr/>
        <p:txBody>
          <a:bodyPr/>
          <a:lstStyle/>
          <a:p>
            <a:fld id="{52A608B1-F6C6-574B-9F1C-504E895CBF56}" type="slidenum">
              <a:rPr lang="en-US" smtClean="0"/>
              <a:t>20</a:t>
            </a:fld>
            <a:endParaRPr lang="en-US"/>
          </a:p>
        </p:txBody>
      </p:sp>
    </p:spTree>
    <p:extLst>
      <p:ext uri="{BB962C8B-B14F-4D97-AF65-F5344CB8AC3E}">
        <p14:creationId xmlns:p14="http://schemas.microsoft.com/office/powerpoint/2010/main" val="252784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I said, one reason to eat healthy food is that it leads to a happier life. </a:t>
            </a:r>
          </a:p>
          <a:p>
            <a:endParaRPr lang="en-US" baseline="0" dirty="0" smtClean="0"/>
          </a:p>
          <a:p>
            <a:r>
              <a:rPr lang="en-US" baseline="0" dirty="0" smtClean="0"/>
              <a:t>Click 1: For example, when you eat junk food, it makes your body unhealthy. When your body is not healthy, you get sick a lot, which is not fun.</a:t>
            </a:r>
          </a:p>
          <a:p>
            <a:endParaRPr lang="en-US" baseline="0" dirty="0" smtClean="0"/>
          </a:p>
          <a:p>
            <a:r>
              <a:rPr lang="en-US" baseline="0" dirty="0" smtClean="0"/>
              <a:t>Click 2: Additionally, when your body is healthy you don’t get sick and you have more energy and time to have fun.</a:t>
            </a:r>
          </a:p>
        </p:txBody>
      </p:sp>
      <p:sp>
        <p:nvSpPr>
          <p:cNvPr id="4" name="Slide Number Placeholder 3"/>
          <p:cNvSpPr>
            <a:spLocks noGrp="1"/>
          </p:cNvSpPr>
          <p:nvPr>
            <p:ph type="sldNum" sz="quarter" idx="10"/>
          </p:nvPr>
        </p:nvSpPr>
        <p:spPr/>
        <p:txBody>
          <a:bodyPr/>
          <a:lstStyle/>
          <a:p>
            <a:fld id="{52A608B1-F6C6-574B-9F1C-504E895CBF56}" type="slidenum">
              <a:rPr lang="en-US" smtClean="0"/>
              <a:t>21</a:t>
            </a:fld>
            <a:endParaRPr lang="en-US"/>
          </a:p>
        </p:txBody>
      </p:sp>
    </p:spTree>
    <p:extLst>
      <p:ext uri="{BB962C8B-B14F-4D97-AF65-F5344CB8AC3E}">
        <p14:creationId xmlns:p14="http://schemas.microsoft.com/office/powerpoint/2010/main" val="957716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I said, one reason to eat healthy food is that it leads to a happier life. </a:t>
            </a:r>
          </a:p>
          <a:p>
            <a:endParaRPr lang="en-US" baseline="0" dirty="0" smtClean="0"/>
          </a:p>
          <a:p>
            <a:r>
              <a:rPr lang="en-US" baseline="0" dirty="0" smtClean="0"/>
              <a:t>Click 1: For example, when you eat junk food, it makes your body unhealthy. When your body is not healthy, you get sick a lot, which is not fun.</a:t>
            </a:r>
          </a:p>
          <a:p>
            <a:endParaRPr lang="en-US" baseline="0" dirty="0" smtClean="0"/>
          </a:p>
          <a:p>
            <a:r>
              <a:rPr lang="en-US" baseline="0" dirty="0" smtClean="0"/>
              <a:t>Click 2: Additionally, when your body is healthy you don’t get sick and you have more energy and time to have fun.</a:t>
            </a:r>
          </a:p>
        </p:txBody>
      </p:sp>
      <p:sp>
        <p:nvSpPr>
          <p:cNvPr id="4" name="Slide Number Placeholder 3"/>
          <p:cNvSpPr>
            <a:spLocks noGrp="1"/>
          </p:cNvSpPr>
          <p:nvPr>
            <p:ph type="sldNum" sz="quarter" idx="10"/>
          </p:nvPr>
        </p:nvSpPr>
        <p:spPr/>
        <p:txBody>
          <a:bodyPr/>
          <a:lstStyle/>
          <a:p>
            <a:fld id="{52A608B1-F6C6-574B-9F1C-504E895CBF56}" type="slidenum">
              <a:rPr lang="en-US" smtClean="0"/>
              <a:t>22</a:t>
            </a:fld>
            <a:endParaRPr lang="en-US"/>
          </a:p>
        </p:txBody>
      </p:sp>
    </p:spTree>
    <p:extLst>
      <p:ext uri="{BB962C8B-B14F-4D97-AF65-F5344CB8AC3E}">
        <p14:creationId xmlns:p14="http://schemas.microsoft.com/office/powerpoint/2010/main" val="991879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informational</a:t>
            </a:r>
            <a:r>
              <a:rPr lang="en-US" baseline="0" dirty="0" smtClean="0"/>
              <a:t> video that </a:t>
            </a:r>
            <a:r>
              <a:rPr lang="en-US" baseline="0" smtClean="0"/>
              <a:t>provides additional </a:t>
            </a:r>
            <a:r>
              <a:rPr lang="en-US" baseline="0" dirty="0" smtClean="0"/>
              <a:t>information about the benefits of eating </a:t>
            </a:r>
            <a:r>
              <a:rPr lang="en-US" baseline="0" smtClean="0"/>
              <a:t>healthy foods. </a:t>
            </a:r>
            <a:endParaRPr lang="en-US" dirty="0"/>
          </a:p>
        </p:txBody>
      </p:sp>
      <p:sp>
        <p:nvSpPr>
          <p:cNvPr id="4" name="Slide Number Placeholder 3"/>
          <p:cNvSpPr>
            <a:spLocks noGrp="1"/>
          </p:cNvSpPr>
          <p:nvPr>
            <p:ph type="sldNum" sz="quarter" idx="10"/>
          </p:nvPr>
        </p:nvSpPr>
        <p:spPr/>
        <p:txBody>
          <a:bodyPr/>
          <a:lstStyle/>
          <a:p>
            <a:fld id="{52A608B1-F6C6-574B-9F1C-504E895CBF56}" type="slidenum">
              <a:rPr lang="en-US" smtClean="0"/>
              <a:t>23</a:t>
            </a:fld>
            <a:endParaRPr lang="en-US"/>
          </a:p>
        </p:txBody>
      </p:sp>
    </p:spTree>
    <p:extLst>
      <p:ext uri="{BB962C8B-B14F-4D97-AF65-F5344CB8AC3E}">
        <p14:creationId xmlns:p14="http://schemas.microsoft.com/office/powerpoint/2010/main" val="960246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a:t>
            </a:r>
            <a:r>
              <a:rPr lang="en-US" baseline="0" dirty="0" smtClean="0"/>
              <a:t> DIRECTIONS FOR PARTNER WORK. PROVIDE STUDENTS WITH SUFFICIENT TIME TO COMPLETE THE TASK. CIRCULATE TO SUPPORT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629379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PROVIDE</a:t>
            </a:r>
            <a:r>
              <a:rPr lang="en-US" baseline="0" dirty="0" smtClean="0"/>
              <a:t> STUDENTS WITH A COPY OF THE RESEARCH PROJECT CHECKLIST. ORIENT THEM TO THE DIFFERENT SECTIONS, SO THEY ARE PREPARED TO USE IT.</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2089623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a:t>
            </a:r>
            <a:r>
              <a:rPr lang="en-US" sz="1200" kern="1200" baseline="0" dirty="0" smtClean="0">
                <a:solidFill>
                  <a:schemeClr val="tx1"/>
                </a:solidFill>
                <a:effectLst/>
                <a:latin typeface="+mn-lt"/>
                <a:ea typeface="+mn-ea"/>
                <a:cs typeface="+mn-cs"/>
              </a:rPr>
              <a:t> A PAIR </a:t>
            </a:r>
            <a:r>
              <a:rPr lang="en-US" sz="1200" kern="1200" dirty="0" smtClean="0">
                <a:solidFill>
                  <a:schemeClr val="tx1"/>
                </a:solidFill>
                <a:effectLst/>
                <a:latin typeface="+mn-lt"/>
                <a:ea typeface="+mn-ea"/>
                <a:cs typeface="+mn-cs"/>
              </a:rPr>
              <a:t> TO ORALLY PRESENT </a:t>
            </a:r>
            <a:r>
              <a:rPr lang="en-US" sz="1200" kern="1200" baseline="0" dirty="0" smtClean="0">
                <a:solidFill>
                  <a:schemeClr val="tx1"/>
                </a:solidFill>
                <a:effectLst/>
                <a:latin typeface="+mn-lt"/>
                <a:ea typeface="+mn-ea"/>
                <a:cs typeface="+mn-cs"/>
              </a:rPr>
              <a:t>TO THE CLASS. COLLECT 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618954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31931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THEIR PROJECT SLIDES.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274062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PROVIDE STUDENTS WITH ACCESS TO TECHNOLOGY TO CREATE THEIR SLIDES USING AN APPLICATION SUCH AS PPT OR KEYNOTE. PROVIDE SUFFICIENT TIME TO COMPLETE THE TASK. CIRCULATE TO SUPPORT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140019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67310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644553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1153301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1034823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492491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 ORAL PRESENATION CRITERIA TO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235013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PROVIDE STUDENTS WITH ACCESS TO TECHNOLOGY TO CREATE THEIR SLIDES USING AN APPLICATION SUCH AS PPT OR KEYNOTE. PROVIDE SUFFICIENT TIME TO COMPLETE THE TASK. CIRCULATE TO SUPPORT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480531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a:t>
            </a:r>
            <a:r>
              <a:rPr lang="en-US" sz="1200" kern="1200" baseline="0" dirty="0" smtClean="0">
                <a:solidFill>
                  <a:schemeClr val="tx1"/>
                </a:solidFill>
                <a:effectLst/>
                <a:latin typeface="+mn-lt"/>
                <a:ea typeface="+mn-ea"/>
                <a:cs typeface="+mn-cs"/>
              </a:rPr>
              <a:t> A PAIR </a:t>
            </a:r>
            <a:r>
              <a:rPr lang="en-US" sz="1200" kern="1200" dirty="0" smtClean="0">
                <a:solidFill>
                  <a:schemeClr val="tx1"/>
                </a:solidFill>
                <a:effectLst/>
                <a:latin typeface="+mn-lt"/>
                <a:ea typeface="+mn-ea"/>
                <a:cs typeface="+mn-cs"/>
              </a:rPr>
              <a:t> TO ORALLY PRESENT </a:t>
            </a:r>
            <a:r>
              <a:rPr lang="en-US" sz="1200" kern="1200" baseline="0" dirty="0" smtClean="0">
                <a:solidFill>
                  <a:schemeClr val="tx1"/>
                </a:solidFill>
                <a:effectLst/>
                <a:latin typeface="+mn-lt"/>
                <a:ea typeface="+mn-ea"/>
                <a:cs typeface="+mn-cs"/>
              </a:rPr>
              <a:t>TO THE CLASS. COLLECT 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1017309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1832118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PRESENTING THEIR PROJECT SLIDES.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142562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HAVE EACH STUDENT COMPLETE THE REFLECTION AND TURN IT IN.</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34590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PARTNER</a:t>
            </a:r>
            <a:r>
              <a:rPr lang="en-US" baseline="0" dirty="0" smtClean="0"/>
              <a:t> STUDENTS UP STRATEGICALLY, SO THAT THEY WILL BE SUCCESSFUL WORKING TOGETHER ON THIS PROJECT. </a:t>
            </a:r>
            <a:r>
              <a:rPr lang="en-US" dirty="0" smtClean="0"/>
              <a:t>HAVE STUDENTS</a:t>
            </a:r>
            <a:r>
              <a:rPr lang="en-US" baseline="0" dirty="0" smtClean="0"/>
              <a:t> REVIEW THE VARIOUS QUESTIONS THEY’VE NOTED IN PREVIOUS LESSONSAND THINK ABOUT WHICH ONES THEY MIGHT WANT TO RESEARCH. HAVE A FEW STUDENTS SHARE OUT QUESTIONS AND CHART THEM UP FOR ALL OF THE STUDENTS TO SEE.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391691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263523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143274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137434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1092846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1602646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9768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REVIEW TASK</a:t>
            </a:r>
            <a:r>
              <a:rPr lang="en-US" baseline="0" dirty="0" smtClean="0">
                <a:effectLst/>
              </a:rPr>
              <a:t> #1 AND HAVE STUDENTS DISCUSS &amp; UNDERSTAND THE IDEA. THEY SHOULD WORK TOGETHER TO PARAPHRASE THE IDEA. THIS WILL HELP THEM UNDERSTAND THE IDEA IN ORDER TO SELECT THE TWO SENTENCES THAT BEST SUPPORT THE IDEA.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864551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SELECT</a:t>
            </a:r>
            <a:r>
              <a:rPr lang="en-US" baseline="0" dirty="0" smtClean="0"/>
              <a:t> </a:t>
            </a:r>
            <a:r>
              <a:rPr lang="en-US" dirty="0" smtClean="0"/>
              <a:t>TWO PAIRS TO COME UP AND SHARE THEIR PARAPHRASE.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SAY: LISTEN AS EACH PAIR SHARES HOW THEY  PARAPHRASED THE IDEA. THINK ABOUT HOW IT HELPS YOU UNDERSTAND THE IDEA. I WILL CHART OUR THINKING.</a:t>
            </a:r>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168681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HAVE STUDENTS</a:t>
            </a:r>
            <a:r>
              <a:rPr lang="en-US" baseline="0" dirty="0" smtClean="0">
                <a:effectLst/>
              </a:rPr>
              <a:t> COLLABORATE WITH A PARTNER TO SELECT THE TWO SENTENCES THAT BEST SUPPORT THE IDEA. THEY MUST COME TO A CONSENSUS AND SHARE WITH ANOTHER PAIR.</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19830086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HAVE STUDENTS DISCUSS WHY THESE TWO SENTENCES BEST SUPPORT THE IDEA.</a:t>
            </a:r>
          </a:p>
          <a:p>
            <a:endParaRPr lang="en-US" dirty="0" smtClean="0">
              <a:effectLst/>
            </a:endParaRPr>
          </a:p>
          <a:p>
            <a:r>
              <a:rPr lang="en-US" dirty="0" smtClean="0">
                <a:effectLst/>
              </a:rPr>
              <a:t>C – SHOULD BE EASY TO ELIMINATE</a:t>
            </a:r>
          </a:p>
          <a:p>
            <a:endParaRPr lang="en-US" baseline="0" dirty="0" smtClean="0">
              <a:effectLst/>
            </a:endParaRPr>
          </a:p>
          <a:p>
            <a:r>
              <a:rPr lang="en-US" baseline="0" dirty="0" smtClean="0">
                <a:effectLst/>
              </a:rPr>
              <a:t>B &amp; D – PROVIDE THE MOST DETAILED SUPPORTING EVIDENCE TO SUPPORT THE IDEA</a:t>
            </a:r>
            <a:endParaRPr lang="en-US" dirty="0" smtClean="0">
              <a:effectLst/>
            </a:endParaRPr>
          </a:p>
          <a:p>
            <a:endParaRPr lang="en-US" dirty="0" smtClean="0">
              <a:effectLst/>
            </a:endParaRPr>
          </a:p>
          <a:p>
            <a:r>
              <a:rPr lang="en-US" dirty="0" smtClean="0">
                <a:effectLst/>
              </a:rPr>
              <a:t>A </a:t>
            </a:r>
            <a:r>
              <a:rPr lang="en-US" baseline="0" dirty="0" smtClean="0">
                <a:effectLst/>
              </a:rPr>
              <a:t> &amp; E – EVEN THOUGH THESE TWO SENTENCES WOULD WORK AS SUPPORTING EVIDENCE, THEY PROVIDE LESS DETAILS THAN B &amp; D</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39250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STUDENTS</a:t>
            </a:r>
            <a:r>
              <a:rPr lang="en-US" baseline="0" dirty="0" smtClean="0"/>
              <a:t> NEGOTIATE WHICH OF THE TWO QUESTIONS (ONE FOR EACH PARTNER) THEY WILL RESEARCH TOGETHER AND WHY.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313667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333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READ THE DIRECTIONS. GIVE</a:t>
            </a:r>
            <a:r>
              <a:rPr lang="en-US" baseline="0" dirty="0" smtClean="0">
                <a:effectLst/>
              </a:rPr>
              <a:t> STUDENTS TIME TO WORK TOGETHER. REVIEW THE TEST-TAKING STRATEGY WITH THEM.</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032371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PROVIDE</a:t>
            </a:r>
            <a:r>
              <a:rPr lang="en-US" baseline="0" dirty="0" smtClean="0">
                <a:effectLst/>
              </a:rPr>
              <a:t> ANSWERS. HAVE STUDENTS TURN TO EXPLAIN AND JUSTIFY THE ANSWERS. SELECT A FEW STUDENTS TO SHARE OUT.</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1750882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7341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TASK WITH THE STUDENTS. EXPLAIN THE DIRECTIONS FOR PARTNER WORK. REVIEW THE TEST-TAKING STRATEGY. </a:t>
            </a:r>
            <a:r>
              <a:rPr lang="en-US" baseline="0" smtClean="0"/>
              <a:t>PROVIDE STUDENTS TIME TO COLLABORATIVELY COMPLETE THE TASK.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1462390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a:t>
            </a:r>
            <a:r>
              <a:rPr lang="en-US" sz="1200" kern="1200" baseline="0" dirty="0" smtClean="0">
                <a:solidFill>
                  <a:schemeClr val="tx1"/>
                </a:solidFill>
                <a:effectLst/>
                <a:latin typeface="+mn-lt"/>
                <a:ea typeface="+mn-ea"/>
                <a:cs typeface="+mn-cs"/>
              </a:rPr>
              <a:t> A PAIR </a:t>
            </a:r>
            <a:r>
              <a:rPr lang="en-US" sz="1200" kern="1200" dirty="0" smtClean="0">
                <a:solidFill>
                  <a:schemeClr val="tx1"/>
                </a:solidFill>
                <a:effectLst/>
                <a:latin typeface="+mn-lt"/>
                <a:ea typeface="+mn-ea"/>
                <a:cs typeface="+mn-cs"/>
              </a:rPr>
              <a:t> TO ORALLY PRESENT WHAT THEY WROTE FOR TASK 3 </a:t>
            </a:r>
            <a:r>
              <a:rPr lang="en-US" sz="1200" kern="1200" baseline="0" dirty="0" smtClean="0">
                <a:solidFill>
                  <a:schemeClr val="tx1"/>
                </a:solidFill>
                <a:effectLst/>
                <a:latin typeface="+mn-lt"/>
                <a:ea typeface="+mn-ea"/>
                <a:cs typeface="+mn-cs"/>
              </a:rPr>
              <a:t>TO THE CLASS. COLLECT 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1908312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4380267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WHAT THEY WROTE FOR TASK 3.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61336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976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REVIEW TASK</a:t>
            </a:r>
            <a:r>
              <a:rPr lang="en-US" baseline="0" dirty="0" smtClean="0">
                <a:effectLst/>
              </a:rPr>
              <a:t> #1 AND HAVE STUDENTS DISCUSS &amp; UNDERSTAND THE IDEA. THEY SHOULD WORK TOGETHER TO PARAPHRASE THE IDEA. THIS WILL HELP THEM UNDERSTAND THE IDEA IN ORDER TO SELECT THE TWO SENTENCES THAT BEST SUPPORT THE IDEA.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59</a:t>
            </a:fld>
            <a:endParaRPr lang="en-US"/>
          </a:p>
        </p:txBody>
      </p:sp>
    </p:spTree>
    <p:extLst>
      <p:ext uri="{BB962C8B-B14F-4D97-AF65-F5344CB8AC3E}">
        <p14:creationId xmlns:p14="http://schemas.microsoft.com/office/powerpoint/2010/main" val="1018849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HOW</a:t>
            </a:r>
            <a:r>
              <a:rPr lang="en-US" baseline="0" dirty="0" smtClean="0"/>
              <a:t> TO RESEARCH YOUR OWN QUESTION</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16268316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SELECT</a:t>
            </a:r>
            <a:r>
              <a:rPr lang="en-US" baseline="0" dirty="0" smtClean="0"/>
              <a:t> </a:t>
            </a:r>
            <a:r>
              <a:rPr lang="en-US" dirty="0" smtClean="0"/>
              <a:t>TWO PAIRS TO COME UP AND SHARE THEIR EXPLANATION.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SAY: LISTEN AS EACH PAIR SHARES HOW THEY  PARAPHRASED THE IDEA. THINK ABOUT HOW IT HELPS YOU UNDERSTAND THE IDEA. I WILL CHART OUR THINKING.</a:t>
            </a:r>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18466615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HAVE STUDENTS</a:t>
            </a:r>
            <a:r>
              <a:rPr lang="en-US" baseline="0" dirty="0" smtClean="0">
                <a:effectLst/>
              </a:rPr>
              <a:t> COLLABORATE WITH A PARTNER TO SELECT THE TWO SENTENCES THAT BEST SUPPORT THE IDEA. THEY MUST COME TO A CONSENSUS AND SHARE WITH ANOTHER PAIR.</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21455650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HAVE STUDENTS DISCUSS WHY THESE TWO SENTENCES BEST SUPPORT THE IDEA.</a:t>
            </a:r>
          </a:p>
          <a:p>
            <a:endParaRPr lang="en-US" dirty="0" smtClean="0">
              <a:effectLst/>
            </a:endParaRPr>
          </a:p>
          <a:p>
            <a:r>
              <a:rPr lang="en-US" dirty="0" smtClean="0">
                <a:effectLst/>
              </a:rPr>
              <a:t>B, C,</a:t>
            </a:r>
            <a:r>
              <a:rPr lang="en-US" baseline="0" dirty="0" smtClean="0">
                <a:effectLst/>
              </a:rPr>
              <a:t> &amp; D </a:t>
            </a:r>
            <a:r>
              <a:rPr lang="en-US" dirty="0" smtClean="0">
                <a:effectLst/>
              </a:rPr>
              <a:t>– SHOULD BE EASY TO ELIMINATE</a:t>
            </a:r>
          </a:p>
          <a:p>
            <a:endParaRPr lang="en-US" baseline="0" dirty="0" smtClean="0">
              <a:effectLst/>
            </a:endParaRPr>
          </a:p>
          <a:p>
            <a:r>
              <a:rPr lang="en-US" baseline="0" dirty="0" smtClean="0">
                <a:effectLst/>
              </a:rPr>
              <a:t>A &amp; D – PROVIDE THE MOST DETAILED SUPPORTING EVIDENCE TO SUPPORT THE IDEA OF “FIGHTING FOR SURVIVAL” AS STATED IN THE SONG TEXT.</a:t>
            </a:r>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950823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82913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TASK WITH THE STUDENTS. EXPLAIN THE DIRECTIONS FOR PARTNER WORK. PROVIDE STUDENTS TIME TO COLLABORATIVELY COMPLETE THE TASK.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2006973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317744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WHAT THEY WROTE IN THEIR GRAPHIC ORGANIZERS FOR TASK 5.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1388200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GO BACK TO WORKING WITH</a:t>
            </a:r>
            <a:r>
              <a:rPr lang="en-US" baseline="0" dirty="0" smtClean="0"/>
              <a:t> THEIR PARTNERS. </a:t>
            </a:r>
            <a:r>
              <a:rPr lang="en-US" dirty="0" smtClean="0"/>
              <a:t>READ</a:t>
            </a:r>
            <a:r>
              <a:rPr lang="en-US" baseline="0" dirty="0" smtClean="0"/>
              <a:t> THE TASK WITH THE STUDENTS. EXPLAIN THE DIRECTIONS FOR PARTNER WORK. PROVIDE STUDENTS TIME TO COLLABORATIVELY COMPLETE THE TASK.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17785553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a:t>
            </a:r>
            <a:r>
              <a:rPr lang="en-US" sz="1200" kern="1200" baseline="0" dirty="0" smtClean="0">
                <a:solidFill>
                  <a:schemeClr val="tx1"/>
                </a:solidFill>
                <a:effectLst/>
                <a:latin typeface="+mn-lt"/>
                <a:ea typeface="+mn-ea"/>
                <a:cs typeface="+mn-cs"/>
              </a:rPr>
              <a:t> A PAIR </a:t>
            </a:r>
            <a:r>
              <a:rPr lang="en-US" sz="1200" kern="1200" dirty="0" smtClean="0">
                <a:solidFill>
                  <a:schemeClr val="tx1"/>
                </a:solidFill>
                <a:effectLst/>
                <a:latin typeface="+mn-lt"/>
                <a:ea typeface="+mn-ea"/>
                <a:cs typeface="+mn-cs"/>
              </a:rPr>
              <a:t> TO ORALLY PRESENT WHAT THEY WROTE FOR TASK 3 </a:t>
            </a:r>
            <a:r>
              <a:rPr lang="en-US" sz="1200" kern="1200" baseline="0" dirty="0" smtClean="0">
                <a:solidFill>
                  <a:schemeClr val="tx1"/>
                </a:solidFill>
                <a:effectLst/>
                <a:latin typeface="+mn-lt"/>
                <a:ea typeface="+mn-ea"/>
                <a:cs typeface="+mn-cs"/>
              </a:rPr>
              <a:t>TO THE CLASS. COLLECT 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1978208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STUDENT PAIRS TAKE TURNS SHARING WHAT THEY WROTE FOR TASK 3. WHILE ONE PAIR PRESENTS, THE OTHER PAIRS LISTENS IN ORDER TO GIVE AND RECEIVE FEEDBACK. THEN THEY SWITCH ROLES.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156762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HOW</a:t>
            </a:r>
            <a:r>
              <a:rPr lang="en-US" baseline="0" dirty="0" smtClean="0"/>
              <a:t> TO RESEARCH YOUR OWN QUESTION</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3334927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6590023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203605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STUDENTS CONDUCT RESEARCH</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99187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PAIRS FIND ANOTHER PAIR TO FORM A QUAD. HAVE THEM DECIDE WHO IS PAIR #1 AND PAIR#2, SO THEY ARE READY FOR THE NEXT STEP.</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1312438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A2FE5-95DD-5E45-B12B-6830711FEE76}"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A2FE5-95DD-5E45-B12B-6830711FEE76}" type="datetimeFigureOut">
              <a:rPr lang="en-US" smtClean="0"/>
              <a:t>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A2FE5-95DD-5E45-B12B-6830711FEE76}" type="datetimeFigureOut">
              <a:rPr lang="en-US" smtClean="0"/>
              <a:t>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A2FE5-95DD-5E45-B12B-6830711FEE76}" type="datetimeFigureOut">
              <a:rPr lang="en-US" smtClean="0"/>
              <a:t>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6A2FE5-95DD-5E45-B12B-6830711FEE76}" type="datetimeFigureOut">
              <a:rPr lang="en-US" smtClean="0"/>
              <a:t>1/9/18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6A2FE5-95DD-5E45-B12B-6830711FEE76}" type="datetimeFigureOut">
              <a:rPr lang="en-US" smtClean="0"/>
              <a:t>1/9/18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4DD830-30C5-C347-9B3A-0EB02FBFC9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A2FE5-95DD-5E45-B12B-6830711FEE76}" type="datetimeFigureOut">
              <a:rPr lang="en-US" smtClean="0"/>
              <a:t>1/9/18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6A2FE5-95DD-5E45-B12B-6830711FEE76}" type="datetimeFigureOut">
              <a:rPr lang="en-US" smtClean="0"/>
              <a:t>1/9/18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84DD830-30C5-C347-9B3A-0EB02FBFC90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763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4.png"/><Relationship Id="rId8"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4.png"/><Relationship Id="rId8"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27.emf"/><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9.jp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9.jp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4.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4.png"/><Relationship Id="rId5"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4.png"/><Relationship Id="rId5" Type="http://schemas.openxmlformats.org/officeDocument/2006/relationships/image" Target="../media/image30.png"/><Relationship Id="rId6"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9.jp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5.png"/><Relationship Id="rId8"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9.jp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9.jp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4.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9.jpg"/><Relationship Id="rId5" Type="http://schemas.openxmlformats.org/officeDocument/2006/relationships/image" Target="../media/image41.png"/><Relationship Id="rId6" Type="http://schemas.openxmlformats.org/officeDocument/2006/relationships/image" Target="../media/image42.emf"/><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41.png"/><Relationship Id="rId5" Type="http://schemas.openxmlformats.org/officeDocument/2006/relationships/image" Target="../media/image42.emf"/><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4.png"/><Relationship Id="rId8"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236382"/>
            <a:ext cx="10058400" cy="3117309"/>
          </a:xfrm>
        </p:spPr>
        <p:txBody>
          <a:bodyPr>
            <a:normAutofit/>
          </a:bodyPr>
          <a:lstStyle/>
          <a:p>
            <a:r>
              <a:rPr lang="en-US" b="1" dirty="0" smtClean="0"/>
              <a:t>Disciplinary Discussions Using Text Sets</a:t>
            </a:r>
            <a:endParaRPr lang="en-US" b="1" dirty="0"/>
          </a:p>
        </p:txBody>
      </p:sp>
      <p:sp>
        <p:nvSpPr>
          <p:cNvPr id="3" name="Subtitle 2"/>
          <p:cNvSpPr>
            <a:spLocks noGrp="1"/>
          </p:cNvSpPr>
          <p:nvPr>
            <p:ph type="subTitle" idx="1"/>
          </p:nvPr>
        </p:nvSpPr>
        <p:spPr>
          <a:xfrm>
            <a:off x="1097280" y="4539955"/>
            <a:ext cx="10508566" cy="1110568"/>
          </a:xfrm>
        </p:spPr>
        <p:txBody>
          <a:bodyPr>
            <a:normAutofit fontScale="85000" lnSpcReduction="20000"/>
          </a:bodyPr>
          <a:lstStyle/>
          <a:p>
            <a:r>
              <a:rPr lang="en-US" sz="3000" b="1" dirty="0" smtClean="0">
                <a:solidFill>
                  <a:schemeClr val="accent2"/>
                </a:solidFill>
                <a:latin typeface="+mn-lt"/>
              </a:rPr>
              <a:t>GRADE 5: TEXT SET A</a:t>
            </a:r>
          </a:p>
          <a:p>
            <a:r>
              <a:rPr lang="en-US" sz="3000" b="1" dirty="0" smtClean="0">
                <a:solidFill>
                  <a:schemeClr val="accent2"/>
                </a:solidFill>
                <a:latin typeface="+mn-lt"/>
              </a:rPr>
              <a:t>research, presentations, &amp; critical analysis tasks: Lessons 7A-10A</a:t>
            </a:r>
          </a:p>
        </p:txBody>
      </p:sp>
      <p:pic>
        <p:nvPicPr>
          <p:cNvPr id="5" name="Picture 4"/>
          <p:cNvPicPr>
            <a:picLocks noChangeAspect="1"/>
          </p:cNvPicPr>
          <p:nvPr/>
        </p:nvPicPr>
        <p:blipFill>
          <a:blip r:embed="rId3"/>
          <a:stretch>
            <a:fillRect/>
          </a:stretch>
        </p:blipFill>
        <p:spPr>
          <a:xfrm>
            <a:off x="9780105" y="222237"/>
            <a:ext cx="2078998" cy="2028291"/>
          </a:xfrm>
          <a:prstGeom prst="rect">
            <a:avLst/>
          </a:prstGeom>
        </p:spPr>
      </p:pic>
    </p:spTree>
    <p:extLst>
      <p:ext uri="{BB962C8B-B14F-4D97-AF65-F5344CB8AC3E}">
        <p14:creationId xmlns:p14="http://schemas.microsoft.com/office/powerpoint/2010/main" val="189033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46057" y="604307"/>
            <a:ext cx="7194015"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smtClean="0">
                <a:solidFill>
                  <a:schemeClr val="tx1"/>
                </a:solidFill>
                <a:latin typeface="Century Gothic" charset="0"/>
                <a:ea typeface="Century Gothic" charset="0"/>
                <a:cs typeface="Century Gothic" charset="0"/>
              </a:rPr>
              <a:t>RESEARCH</a:t>
            </a:r>
            <a:br>
              <a:rPr lang="en-US" sz="3200" b="1" dirty="0" smtClean="0">
                <a:solidFill>
                  <a:schemeClr val="tx1"/>
                </a:solidFill>
                <a:latin typeface="Century Gothic" charset="0"/>
                <a:ea typeface="Century Gothic" charset="0"/>
                <a:cs typeface="Century Gothic" charset="0"/>
              </a:rPr>
            </a:br>
            <a:r>
              <a:rPr lang="en-US" sz="3200" b="1" dirty="0" smtClean="0">
                <a:solidFill>
                  <a:schemeClr val="tx1"/>
                </a:solidFill>
                <a:latin typeface="Century Gothic" charset="0"/>
                <a:ea typeface="Century Gothic" charset="0"/>
                <a:cs typeface="Century Gothic" charset="0"/>
              </a:rPr>
              <a:t>Give and Receive Feedback</a:t>
            </a:r>
            <a:endParaRPr lang="en-US" sz="3200" dirty="0">
              <a:solidFill>
                <a:schemeClr val="tx1"/>
              </a:solidFill>
              <a:latin typeface="Century Gothic" charset="0"/>
              <a:ea typeface="Century Gothic" charset="0"/>
              <a:cs typeface="Century Gothic" charset="0"/>
            </a:endParaRPr>
          </a:p>
        </p:txBody>
      </p:sp>
      <p:sp>
        <p:nvSpPr>
          <p:cNvPr id="9" name="TextBox 8"/>
          <p:cNvSpPr txBox="1"/>
          <p:nvPr/>
        </p:nvSpPr>
        <p:spPr>
          <a:xfrm>
            <a:off x="339613" y="2252543"/>
            <a:ext cx="5212889" cy="390876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research findings using a graphic organizer</a:t>
            </a:r>
          </a:p>
          <a:p>
            <a:endParaRPr lang="en-US" sz="5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Explain each piece of key information you found and what your source was</a:t>
            </a:r>
          </a:p>
          <a:p>
            <a:pPr marL="800100" lvl="1" indent="-342900">
              <a:buFont typeface="Arial" charset="0"/>
              <a:buChar char="•"/>
            </a:pPr>
            <a:endParaRPr lang="en-US" sz="500" dirty="0" smtClean="0"/>
          </a:p>
          <a:p>
            <a:pPr marL="800100" lvl="1" indent="-342900">
              <a:buFont typeface="Arial" charset="0"/>
              <a:buChar char="•"/>
            </a:pPr>
            <a:r>
              <a:rPr lang="en-US" sz="2000" dirty="0" smtClean="0"/>
              <a:t>How it connects to your research question</a:t>
            </a:r>
          </a:p>
          <a:p>
            <a:pPr marL="800100" lvl="1" indent="-342900">
              <a:buFont typeface="Arial" charset="0"/>
              <a:buChar char="•"/>
            </a:pPr>
            <a:endParaRPr lang="en-US" sz="500" dirty="0"/>
          </a:p>
          <a:p>
            <a:pPr marL="800100" lvl="1" indent="-342900">
              <a:buFont typeface="Arial" charset="0"/>
              <a:buChar char="•"/>
            </a:pPr>
            <a:r>
              <a:rPr lang="en-US" sz="2000" dirty="0" smtClean="0"/>
              <a:t>Any additional questions generated by your research</a:t>
            </a:r>
          </a:p>
          <a:p>
            <a:pPr marL="800100" lvl="1" indent="-342900">
              <a:buFont typeface="Arial" charset="0"/>
              <a:buChar char="•"/>
            </a:pPr>
            <a:endParaRPr lang="en-US" sz="500" dirty="0" smtClean="0"/>
          </a:p>
          <a:p>
            <a:pPr marL="342900"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0" y="300918"/>
            <a:ext cx="2337486" cy="1772555"/>
          </a:xfrm>
          <a:prstGeom prst="rect">
            <a:avLst/>
          </a:prstGeom>
        </p:spPr>
      </p:pic>
      <p:sp>
        <p:nvSpPr>
          <p:cNvPr id="21" name="TextBox 20"/>
          <p:cNvSpPr txBox="1"/>
          <p:nvPr/>
        </p:nvSpPr>
        <p:spPr>
          <a:xfrm>
            <a:off x="6663294" y="2235611"/>
            <a:ext cx="5212889" cy="390876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p>
          <a:p>
            <a:pPr algn="ctr"/>
            <a:endParaRPr lang="en-US" sz="800" b="1" u="sng" dirty="0" smtClean="0"/>
          </a:p>
          <a:p>
            <a:pPr algn="ctr"/>
            <a:r>
              <a:rPr lang="en-US" sz="2000" dirty="0" smtClean="0"/>
              <a:t>Listen actively as the other pair presents</a:t>
            </a:r>
          </a:p>
          <a:p>
            <a:pPr algn="ctr"/>
            <a:endParaRPr lang="en-US" sz="800" dirty="0" smtClean="0"/>
          </a:p>
          <a:p>
            <a:pPr marL="342900" indent="-342900">
              <a:buFont typeface="Arial" charset="0"/>
              <a:buChar char="•"/>
            </a:pPr>
            <a:r>
              <a:rPr lang="en-US" sz="2000" dirty="0" smtClean="0"/>
              <a:t>Provide specific feedback about each:</a:t>
            </a:r>
          </a:p>
          <a:p>
            <a:pPr marL="342900" indent="-342900">
              <a:buFont typeface="Arial" charset="0"/>
              <a:buChar char="•"/>
            </a:pPr>
            <a:endParaRPr lang="en-US" sz="800" dirty="0" smtClean="0"/>
          </a:p>
          <a:p>
            <a:pPr marL="800100" lvl="1" indent="-342900">
              <a:buFont typeface="Arial" charset="0"/>
              <a:buChar char="•"/>
            </a:pPr>
            <a:r>
              <a:rPr lang="en-US" sz="2000" dirty="0" smtClean="0"/>
              <a:t>How did they answer their research question? </a:t>
            </a:r>
          </a:p>
          <a:p>
            <a:pPr marL="800100" lvl="1" indent="-342900">
              <a:buFont typeface="Arial" charset="0"/>
              <a:buChar char="•"/>
            </a:pPr>
            <a:endParaRPr lang="en-US" sz="800" dirty="0"/>
          </a:p>
          <a:p>
            <a:pPr marL="800100" lvl="1" indent="-342900">
              <a:buFont typeface="Arial" charset="0"/>
              <a:buChar char="•"/>
            </a:pPr>
            <a:r>
              <a:rPr lang="en-US" sz="2000" dirty="0" smtClean="0"/>
              <a:t>Did they have good sources? How do you know?</a:t>
            </a:r>
          </a:p>
          <a:p>
            <a:pPr lvl="1"/>
            <a:endParaRPr lang="en-US" sz="800" dirty="0" smtClean="0"/>
          </a:p>
          <a:p>
            <a:pPr marL="800100" lvl="1" indent="-342900">
              <a:buFont typeface="Arial" charset="0"/>
              <a:buChar char="•"/>
            </a:pPr>
            <a:r>
              <a:rPr lang="en-US" sz="2000" dirty="0" smtClean="0"/>
              <a:t>As the audience, what questions do you still have?</a:t>
            </a:r>
          </a:p>
          <a:p>
            <a:pPr marL="800100" lvl="1" indent="-342900">
              <a:buFont typeface="Arial" charset="0"/>
              <a:buChar char="•"/>
            </a:pPr>
            <a:endParaRPr lang="en-US" sz="800" dirty="0" smtClean="0"/>
          </a:p>
          <a:p>
            <a:pPr marL="342900" indent="-342900">
              <a:buFont typeface="Arial" charset="0"/>
              <a:buChar char="•"/>
            </a:pPr>
            <a:r>
              <a:rPr lang="en-US" sz="2000" dirty="0" smtClean="0"/>
              <a:t>What is one thing they could improve? How?</a:t>
            </a:r>
          </a:p>
        </p:txBody>
      </p:sp>
      <p:sp>
        <p:nvSpPr>
          <p:cNvPr id="2" name="Left-Right Arrow 1"/>
          <p:cNvSpPr/>
          <p:nvPr/>
        </p:nvSpPr>
        <p:spPr>
          <a:xfrm>
            <a:off x="4978669" y="3999175"/>
            <a:ext cx="2258458"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155603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10748" y="506776"/>
            <a:ext cx="8251634" cy="1621430"/>
          </a:xfrm>
        </p:spPr>
        <p:txBody>
          <a:bodyPr>
            <a:noAutofit/>
          </a:bodyPr>
          <a:lstStyle/>
          <a:p>
            <a:pPr algn="ctr"/>
            <a:r>
              <a:rPr lang="en-US" sz="5400" b="1" dirty="0" smtClean="0">
                <a:latin typeface="Century Gothic" charset="0"/>
                <a:ea typeface="Century Gothic" charset="0"/>
                <a:cs typeface="Century Gothic" charset="0"/>
              </a:rPr>
              <a:t>REFLECT: </a:t>
            </a:r>
            <a:br>
              <a:rPr lang="en-US" sz="5400" b="1" dirty="0" smtClean="0">
                <a:latin typeface="Century Gothic" charset="0"/>
                <a:ea typeface="Century Gothic" charset="0"/>
                <a:cs typeface="Century Gothic" charset="0"/>
              </a:rPr>
            </a:br>
            <a:r>
              <a:rPr lang="en-US" sz="5400" b="1" dirty="0" smtClean="0">
                <a:latin typeface="Century Gothic" charset="0"/>
                <a:ea typeface="Century Gothic" charset="0"/>
                <a:cs typeface="Century Gothic" charset="0"/>
              </a:rPr>
              <a:t>What is our next step?</a:t>
            </a:r>
            <a:endParaRPr lang="en-US" sz="5400" b="1" dirty="0">
              <a:latin typeface="Century Gothic" charset="0"/>
              <a:ea typeface="Century Gothic" charset="0"/>
              <a:cs typeface="Century Gothic"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58" y="347298"/>
            <a:ext cx="2342002" cy="2342002"/>
          </a:xfrm>
          <a:prstGeom prst="rect">
            <a:avLst/>
          </a:prstGeom>
        </p:spPr>
      </p:pic>
      <p:sp>
        <p:nvSpPr>
          <p:cNvPr id="6" name="TextBox 5"/>
          <p:cNvSpPr txBox="1"/>
          <p:nvPr/>
        </p:nvSpPr>
        <p:spPr>
          <a:xfrm>
            <a:off x="1247201" y="2689300"/>
            <a:ext cx="9992299" cy="3139321"/>
          </a:xfrm>
          <a:prstGeom prst="rect">
            <a:avLst/>
          </a:prstGeom>
          <a:noFill/>
        </p:spPr>
        <p:txBody>
          <a:bodyPr wrap="square" rtlCol="0">
            <a:spAutoFit/>
          </a:bodyPr>
          <a:lstStyle/>
          <a:p>
            <a:endParaRPr lang="en-US" dirty="0"/>
          </a:p>
          <a:p>
            <a:pPr marL="285750" indent="-285750">
              <a:buFont typeface="Arial" charset="0"/>
              <a:buChar char="•"/>
            </a:pPr>
            <a:r>
              <a:rPr lang="en-US" sz="2800" dirty="0" smtClean="0"/>
              <a:t>What feedback did we receive? How can we use it to refine our research?</a:t>
            </a:r>
          </a:p>
          <a:p>
            <a:pPr marL="285750" indent="-285750">
              <a:buFont typeface="Arial" charset="0"/>
              <a:buChar char="•"/>
            </a:pPr>
            <a:endParaRPr lang="en-US" sz="1400" dirty="0"/>
          </a:p>
          <a:p>
            <a:pPr marL="285750" indent="-285750">
              <a:buFont typeface="Arial" charset="0"/>
              <a:buChar char="•"/>
            </a:pPr>
            <a:r>
              <a:rPr lang="en-US" sz="2800" dirty="0" smtClean="0"/>
              <a:t>Are </a:t>
            </a:r>
            <a:r>
              <a:rPr lang="en-US" sz="2800" dirty="0"/>
              <a:t>the sources </a:t>
            </a:r>
            <a:r>
              <a:rPr lang="en-US" sz="2800" dirty="0" smtClean="0"/>
              <a:t>we have so far reliable</a:t>
            </a:r>
            <a:r>
              <a:rPr lang="en-US" sz="2800" dirty="0"/>
              <a:t>? </a:t>
            </a:r>
            <a:r>
              <a:rPr lang="en-US" sz="2800" dirty="0" smtClean="0"/>
              <a:t> How do we know?</a:t>
            </a:r>
            <a:endParaRPr lang="en-US" sz="2800" dirty="0"/>
          </a:p>
          <a:p>
            <a:pPr marL="171450" indent="-171450">
              <a:buFont typeface="Arial" charset="0"/>
              <a:buChar char="•"/>
            </a:pPr>
            <a:endParaRPr lang="en-US" sz="1400" dirty="0" smtClean="0"/>
          </a:p>
          <a:p>
            <a:pPr marL="285750" indent="-285750">
              <a:buFont typeface="Arial" charset="0"/>
              <a:buChar char="•"/>
            </a:pPr>
            <a:endParaRPr lang="en-US" sz="1200" dirty="0" smtClean="0"/>
          </a:p>
          <a:p>
            <a:pPr marL="285750" indent="-285750">
              <a:buFont typeface="Arial" charset="0"/>
              <a:buChar char="•"/>
            </a:pPr>
            <a:r>
              <a:rPr lang="en-US" sz="2800" dirty="0" smtClean="0"/>
              <a:t>How will we present our findings?</a:t>
            </a:r>
          </a:p>
          <a:p>
            <a:pPr marL="285750" indent="-285750">
              <a:buFont typeface="Arial" charset="0"/>
              <a:buChar char="•"/>
            </a:pPr>
            <a:endParaRPr lang="en-US" sz="2800" dirty="0"/>
          </a:p>
        </p:txBody>
      </p:sp>
    </p:spTree>
    <p:extLst>
      <p:ext uri="{BB962C8B-B14F-4D97-AF65-F5344CB8AC3E}">
        <p14:creationId xmlns:p14="http://schemas.microsoft.com/office/powerpoint/2010/main" val="7068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6022" y="1343877"/>
            <a:ext cx="5957828" cy="4708981"/>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3200" b="1" u="sng" dirty="0" smtClean="0"/>
              <a:t>PARTNER WORK</a:t>
            </a:r>
          </a:p>
          <a:p>
            <a:pPr algn="ctr"/>
            <a:endParaRPr lang="en-US" sz="1200" b="1" u="sng" dirty="0" smtClean="0"/>
          </a:p>
          <a:p>
            <a:pPr lvl="1"/>
            <a:r>
              <a:rPr lang="en-US" sz="3200" dirty="0" smtClean="0"/>
              <a:t>Have a Constructive Conversation with your partner to answer the following prompt:</a:t>
            </a:r>
          </a:p>
          <a:p>
            <a:pPr marL="342900" indent="-342900">
              <a:buFont typeface="Arial" charset="0"/>
              <a:buChar char="•"/>
            </a:pPr>
            <a:endParaRPr lang="en-US" sz="1200" dirty="0" smtClean="0"/>
          </a:p>
          <a:p>
            <a:pPr marL="800100" lvl="1" indent="-342900">
              <a:buFont typeface="Arial" charset="0"/>
              <a:buChar char="•"/>
            </a:pPr>
            <a:r>
              <a:rPr lang="en-US" sz="3200" dirty="0" smtClean="0"/>
              <a:t>What is our next step in the research process and how </a:t>
            </a:r>
            <a:r>
              <a:rPr lang="en-US" sz="3200" dirty="0"/>
              <a:t>will we present our findings? </a:t>
            </a:r>
            <a:endParaRPr lang="en-US" sz="3200" dirty="0" smtClean="0"/>
          </a:p>
          <a:p>
            <a:pPr marL="800100" lvl="1" indent="-342900">
              <a:buFont typeface="Arial" charset="0"/>
              <a:buChar char="•"/>
            </a:pPr>
            <a:endParaRPr lang="en-US" sz="1200" dirty="0" smtClean="0"/>
          </a:p>
        </p:txBody>
      </p:sp>
      <p:sp>
        <p:nvSpPr>
          <p:cNvPr id="2" name="Title 1"/>
          <p:cNvSpPr>
            <a:spLocks noGrp="1"/>
          </p:cNvSpPr>
          <p:nvPr>
            <p:ph type="title" idx="4294967295"/>
          </p:nvPr>
        </p:nvSpPr>
        <p:spPr>
          <a:xfrm>
            <a:off x="2577946" y="273665"/>
            <a:ext cx="7466013" cy="839040"/>
          </a:xfrm>
        </p:spPr>
        <p:txBody>
          <a:bodyPr/>
          <a:lstStyle/>
          <a:p>
            <a:pPr algn="ctr"/>
            <a:r>
              <a:rPr lang="en-US" b="1" dirty="0" smtClean="0">
                <a:latin typeface="Century Gothic" charset="0"/>
                <a:ea typeface="Century Gothic" charset="0"/>
                <a:cs typeface="Century Gothic" charset="0"/>
              </a:rPr>
              <a:t>REFINE YOUR RESEARCH</a:t>
            </a:r>
            <a:endParaRPr lang="en-US" b="1" dirty="0">
              <a:latin typeface="Century Gothic" charset="0"/>
              <a:ea typeface="Century Gothic" charset="0"/>
              <a:cs typeface="Century Gothic"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479" y="1432192"/>
            <a:ext cx="4532350" cy="4532350"/>
          </a:xfrm>
          <a:prstGeom prst="rect">
            <a:avLst/>
          </a:prstGeom>
        </p:spPr>
      </p:pic>
    </p:spTree>
    <p:extLst>
      <p:ext uri="{BB962C8B-B14F-4D97-AF65-F5344CB8AC3E}">
        <p14:creationId xmlns:p14="http://schemas.microsoft.com/office/powerpoint/2010/main" val="6070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45974" y="123535"/>
            <a:ext cx="4440397" cy="6656823"/>
          </a:xfr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Note-Taking Graphic Organizer in your Artifacts 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5122313" y="1126921"/>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5128845" y="1707083"/>
            <a:ext cx="415498" cy="369332"/>
          </a:xfrm>
          <a:prstGeom prst="rect">
            <a:avLst/>
          </a:prstGeom>
        </p:spPr>
        <p:txBody>
          <a:bodyPr wrap="none">
            <a:spAutoFit/>
          </a:bodyPr>
          <a:lstStyle/>
          <a:p>
            <a:r>
              <a:rPr lang="en-US"/>
              <a:t>✓</a:t>
            </a:r>
            <a:endParaRPr lang="en-US" dirty="0"/>
          </a:p>
        </p:txBody>
      </p:sp>
      <p:sp>
        <p:nvSpPr>
          <p:cNvPr id="9" name="Rectangle 8"/>
          <p:cNvSpPr/>
          <p:nvPr/>
        </p:nvSpPr>
        <p:spPr>
          <a:xfrm>
            <a:off x="5128845" y="2218441"/>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832717" y="2218441"/>
            <a:ext cx="2250831" cy="369332"/>
          </a:xfrm>
          <a:prstGeom prst="rect">
            <a:avLst/>
          </a:prstGeom>
          <a:noFill/>
        </p:spPr>
        <p:txBody>
          <a:bodyPr wrap="square" rtlCol="0">
            <a:spAutoFit/>
          </a:bodyPr>
          <a:lstStyle/>
          <a:p>
            <a:r>
              <a:rPr lang="en-US" dirty="0" smtClean="0"/>
              <a:t>Buffalo Soldiers</a:t>
            </a:r>
            <a:endParaRPr lang="en-US" dirty="0"/>
          </a:p>
        </p:txBody>
      </p:sp>
      <p:sp>
        <p:nvSpPr>
          <p:cNvPr id="11" name="TextBox 10"/>
          <p:cNvSpPr txBox="1"/>
          <p:nvPr/>
        </p:nvSpPr>
        <p:spPr>
          <a:xfrm>
            <a:off x="6145416" y="622606"/>
            <a:ext cx="2250831" cy="369332"/>
          </a:xfrm>
          <a:prstGeom prst="rect">
            <a:avLst/>
          </a:prstGeom>
          <a:noFill/>
        </p:spPr>
        <p:txBody>
          <a:bodyPr wrap="square" rtlCol="0">
            <a:spAutoFit/>
          </a:bodyPr>
          <a:lstStyle/>
          <a:p>
            <a:r>
              <a:rPr lang="en-US" smtClean="0"/>
              <a:t>Buffalo Soldiers</a:t>
            </a:r>
            <a:endParaRPr lang="en-US"/>
          </a:p>
        </p:txBody>
      </p:sp>
      <p:sp>
        <p:nvSpPr>
          <p:cNvPr id="12" name="Rectangle 11"/>
          <p:cNvSpPr/>
          <p:nvPr/>
        </p:nvSpPr>
        <p:spPr>
          <a:xfrm>
            <a:off x="5128845" y="2487182"/>
            <a:ext cx="415498" cy="369332"/>
          </a:xfrm>
          <a:prstGeom prst="rect">
            <a:avLst/>
          </a:prstGeom>
        </p:spPr>
        <p:txBody>
          <a:bodyPr wrap="none">
            <a:spAutoFit/>
          </a:bodyPr>
          <a:lstStyle/>
          <a:p>
            <a:r>
              <a:rPr lang="en-US"/>
              <a:t>✓</a:t>
            </a:r>
            <a:endParaRPr lang="en-US" dirty="0"/>
          </a:p>
        </p:txBody>
      </p:sp>
      <p:sp>
        <p:nvSpPr>
          <p:cNvPr id="13" name="Rectangle 12"/>
          <p:cNvSpPr/>
          <p:nvPr/>
        </p:nvSpPr>
        <p:spPr>
          <a:xfrm>
            <a:off x="5128845" y="3010054"/>
            <a:ext cx="415498" cy="369332"/>
          </a:xfrm>
          <a:prstGeom prst="rect">
            <a:avLst/>
          </a:prstGeom>
        </p:spPr>
        <p:txBody>
          <a:bodyPr wrap="none">
            <a:spAutoFit/>
          </a:bodyPr>
          <a:lstStyle/>
          <a:p>
            <a:r>
              <a:rPr lang="en-US"/>
              <a:t>✓</a:t>
            </a:r>
            <a:endParaRPr lang="en-US" dirty="0"/>
          </a:p>
        </p:txBody>
      </p:sp>
      <p:sp>
        <p:nvSpPr>
          <p:cNvPr id="14" name="Rectangle 13"/>
          <p:cNvSpPr/>
          <p:nvPr/>
        </p:nvSpPr>
        <p:spPr>
          <a:xfrm>
            <a:off x="5128845" y="3782055"/>
            <a:ext cx="415498" cy="369332"/>
          </a:xfrm>
          <a:prstGeom prst="rect">
            <a:avLst/>
          </a:prstGeom>
        </p:spPr>
        <p:txBody>
          <a:bodyPr wrap="none">
            <a:spAutoFit/>
          </a:bodyPr>
          <a:lstStyle/>
          <a:p>
            <a:r>
              <a:rPr lang="en-US"/>
              <a:t>✓</a:t>
            </a:r>
            <a:endParaRPr lang="en-US" dirty="0"/>
          </a:p>
        </p:txBody>
      </p:sp>
      <p:sp>
        <p:nvSpPr>
          <p:cNvPr id="15" name="Rectangle 14"/>
          <p:cNvSpPr/>
          <p:nvPr/>
        </p:nvSpPr>
        <p:spPr>
          <a:xfrm>
            <a:off x="5128845" y="4851867"/>
            <a:ext cx="415498" cy="369332"/>
          </a:xfrm>
          <a:prstGeom prst="rect">
            <a:avLst/>
          </a:prstGeom>
        </p:spPr>
        <p:txBody>
          <a:bodyPr wrap="none">
            <a:spAutoFit/>
          </a:bodyPr>
          <a:lstStyle/>
          <a:p>
            <a:r>
              <a:rPr lang="en-US"/>
              <a:t>✓</a:t>
            </a:r>
            <a:endParaRPr lang="en-US" dirty="0"/>
          </a:p>
        </p:txBody>
      </p:sp>
      <p:sp>
        <p:nvSpPr>
          <p:cNvPr id="16" name="Rectangle 15"/>
          <p:cNvSpPr/>
          <p:nvPr/>
        </p:nvSpPr>
        <p:spPr>
          <a:xfrm>
            <a:off x="5128845" y="4301397"/>
            <a:ext cx="415498" cy="369332"/>
          </a:xfrm>
          <a:prstGeom prst="rect">
            <a:avLst/>
          </a:prstGeom>
        </p:spPr>
        <p:txBody>
          <a:bodyPr wrap="none">
            <a:spAutoFit/>
          </a:bodyPr>
          <a:lstStyle/>
          <a:p>
            <a:r>
              <a:rPr lang="en-US"/>
              <a:t>✓</a:t>
            </a:r>
            <a:endParaRPr lang="en-US" dirty="0"/>
          </a:p>
        </p:txBody>
      </p:sp>
      <p:sp>
        <p:nvSpPr>
          <p:cNvPr id="17" name="Rectangle 16"/>
          <p:cNvSpPr/>
          <p:nvPr/>
        </p:nvSpPr>
        <p:spPr>
          <a:xfrm>
            <a:off x="5122313" y="3522384"/>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7159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4219" y="226647"/>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600265" y="1567065"/>
            <a:ext cx="11342313" cy="3288208"/>
          </a:xfrm>
        </p:spPr>
        <p:txBody>
          <a:bodyPr>
            <a:noAutofit/>
          </a:bodyPr>
          <a:lstStyle/>
          <a:p>
            <a:pPr marL="0" indent="0">
              <a:lnSpc>
                <a:spcPct val="100000"/>
              </a:lnSpc>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selected </a:t>
            </a:r>
            <a:r>
              <a:rPr lang="en-US" sz="2000" dirty="0">
                <a:latin typeface="Calibri" charset="0"/>
                <a:ea typeface="Calibri" charset="0"/>
                <a:cs typeface="Calibri" charset="0"/>
              </a:rPr>
              <a:t>a question to research</a:t>
            </a:r>
          </a:p>
          <a:p>
            <a:pPr lvl="3">
              <a:lnSpc>
                <a:spcPct val="100000"/>
              </a:lnSpc>
              <a:buFont typeface="Wingdings" charset="2"/>
              <a:buChar char="ü"/>
            </a:pPr>
            <a:r>
              <a:rPr lang="en-US" sz="2000" dirty="0" smtClean="0">
                <a:latin typeface="Calibri" charset="0"/>
                <a:ea typeface="Calibri" charset="0"/>
                <a:cs typeface="Calibri" charset="0"/>
              </a:rPr>
              <a:t>researched </a:t>
            </a:r>
            <a:r>
              <a:rPr lang="en-US" sz="2000" dirty="0">
                <a:latin typeface="Calibri" charset="0"/>
                <a:ea typeface="Calibri" charset="0"/>
                <a:cs typeface="Calibri" charset="0"/>
              </a:rPr>
              <a:t>your question online</a:t>
            </a:r>
          </a:p>
          <a:p>
            <a:pPr lvl="3">
              <a:lnSpc>
                <a:spcPct val="100000"/>
              </a:lnSpc>
              <a:buFont typeface="Wingdings" charset="2"/>
              <a:buChar char="ü"/>
            </a:pPr>
            <a:r>
              <a:rPr lang="en-US" sz="2000" dirty="0">
                <a:latin typeface="Calibri" charset="0"/>
                <a:ea typeface="Calibri" charset="0"/>
                <a:cs typeface="Calibri" charset="0"/>
              </a:rPr>
              <a:t>read and </a:t>
            </a:r>
            <a:r>
              <a:rPr lang="en-US" sz="2000" dirty="0" smtClean="0">
                <a:latin typeface="Calibri" charset="0"/>
                <a:ea typeface="Calibri" charset="0"/>
                <a:cs typeface="Calibri" charset="0"/>
              </a:rPr>
              <a:t>interpreted </a:t>
            </a:r>
            <a:r>
              <a:rPr lang="en-US" sz="2000" dirty="0">
                <a:latin typeface="Calibri" charset="0"/>
                <a:ea typeface="Calibri" charset="0"/>
                <a:cs typeface="Calibri" charset="0"/>
              </a:rPr>
              <a:t>the sources you </a:t>
            </a:r>
            <a:r>
              <a:rPr lang="en-US" sz="2000" dirty="0" smtClean="0">
                <a:latin typeface="Calibri" charset="0"/>
                <a:ea typeface="Calibri" charset="0"/>
                <a:cs typeface="Calibri" charset="0"/>
              </a:rPr>
              <a:t>selected</a:t>
            </a:r>
            <a:endParaRPr lang="en-US" sz="2000"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gathered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documented </a:t>
            </a:r>
            <a:r>
              <a:rPr lang="en-US" sz="2000" dirty="0">
                <a:latin typeface="Calibri" charset="0"/>
                <a:ea typeface="Calibri" charset="0"/>
                <a:cs typeface="Calibri" charset="0"/>
              </a:rPr>
              <a:t>information you </a:t>
            </a:r>
            <a:r>
              <a:rPr lang="en-US" sz="2000" dirty="0" smtClean="0">
                <a:latin typeface="Calibri" charset="0"/>
                <a:ea typeface="Calibri" charset="0"/>
                <a:cs typeface="Calibri" charset="0"/>
              </a:rPr>
              <a:t>found </a:t>
            </a:r>
            <a:r>
              <a:rPr lang="en-US" sz="2000" dirty="0">
                <a:latin typeface="Calibri" charset="0"/>
                <a:ea typeface="Calibri" charset="0"/>
                <a:cs typeface="Calibri" charset="0"/>
              </a:rPr>
              <a:t>about your question</a:t>
            </a:r>
          </a:p>
          <a:p>
            <a:pPr lvl="3">
              <a:lnSpc>
                <a:spcPct val="100000"/>
              </a:lnSpc>
              <a:buFont typeface="Wingdings" charset="2"/>
              <a:buChar char="ü"/>
            </a:pPr>
            <a:r>
              <a:rPr lang="en-US" sz="2000" dirty="0" smtClean="0">
                <a:latin typeface="Calibri" charset="0"/>
                <a:ea typeface="Calibri" charset="0"/>
                <a:cs typeface="Calibri" charset="0"/>
              </a:rPr>
              <a:t>created </a:t>
            </a:r>
            <a:r>
              <a:rPr lang="en-US" sz="2000" dirty="0">
                <a:latin typeface="Calibri" charset="0"/>
                <a:ea typeface="Calibri" charset="0"/>
                <a:cs typeface="Calibri" charset="0"/>
              </a:rPr>
              <a:t>a graphic organizer to share your findings with another pair</a:t>
            </a:r>
          </a:p>
          <a:p>
            <a:pPr>
              <a:lnSpc>
                <a:spcPct val="100000"/>
              </a:lnSpc>
            </a:pPr>
            <a:r>
              <a:rPr lang="en-US" i="1" dirty="0" smtClean="0"/>
              <a:t>Think</a:t>
            </a:r>
            <a:r>
              <a:rPr lang="mr-IN" i="1" dirty="0" smtClean="0"/>
              <a:t>…</a:t>
            </a:r>
            <a:endParaRPr lang="en-US" i="1" dirty="0" smtClean="0"/>
          </a:p>
          <a:p>
            <a:pPr lvl="2">
              <a:lnSpc>
                <a:spcPct val="100000"/>
              </a:lnSpc>
            </a:pPr>
            <a:r>
              <a:rPr lang="en-US" sz="2000" i="1" dirty="0" smtClean="0">
                <a:solidFill>
                  <a:schemeClr val="tx1"/>
                </a:solidFill>
              </a:rPr>
              <a:t>What helped you complete your research?</a:t>
            </a:r>
            <a:endParaRPr lang="en-US" sz="20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9" y="503467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499710" y="5255383"/>
            <a:ext cx="1599349" cy="1078328"/>
            <a:chOff x="-100817" y="4375361"/>
            <a:chExt cx="3576039" cy="253681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9" name="TextBox 8"/>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
        <p:nvSpPr>
          <p:cNvPr id="10" name="Rectangle 9"/>
          <p:cNvSpPr/>
          <p:nvPr/>
        </p:nvSpPr>
        <p:spPr>
          <a:xfrm>
            <a:off x="1719709" y="5025659"/>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7333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06998" y="5368103"/>
            <a:ext cx="11778017" cy="905698"/>
          </a:xfrm>
        </p:spPr>
        <p:txBody>
          <a:bodyPr/>
          <a:lstStyle/>
          <a:p>
            <a:pPr algn="ctr"/>
            <a:r>
              <a:rPr lang="en-US" sz="6000" b="1" dirty="0" smtClean="0">
                <a:latin typeface="+mn-lt"/>
              </a:rPr>
              <a:t>WORK ON THE PROJECT</a:t>
            </a:r>
            <a:endParaRPr lang="en-US" sz="6000" b="1" dirty="0">
              <a:latin typeface="+mn-lt"/>
            </a:endParaRPr>
          </a:p>
        </p:txBody>
      </p:sp>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dirty="0" smtClean="0">
                <a:solidFill>
                  <a:srgbClr val="63A537"/>
                </a:solidFill>
              </a:rPr>
              <a:t>LESSON </a:t>
            </a:r>
            <a:r>
              <a:rPr lang="en-US" sz="10000" b="1" dirty="0">
                <a:solidFill>
                  <a:srgbClr val="63A537"/>
                </a:solidFill>
              </a:rPr>
              <a:t>8</a:t>
            </a:r>
            <a:r>
              <a:rPr lang="en-US" sz="10000" b="1" dirty="0" smtClean="0">
                <a:solidFill>
                  <a:srgbClr val="63A537"/>
                </a:solidFill>
              </a:rPr>
              <a:t>A</a:t>
            </a:r>
            <a:endParaRPr lang="en-US" sz="10000" b="1" dirty="0">
              <a:solidFill>
                <a:srgbClr val="63A537"/>
              </a:solidFill>
            </a:endParaRPr>
          </a:p>
        </p:txBody>
      </p:sp>
      <p:pic>
        <p:nvPicPr>
          <p:cNvPr id="11" name="Picture Placeholder 9"/>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90753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7959" y="1653684"/>
            <a:ext cx="11119572" cy="4489695"/>
          </a:xfrm>
        </p:spPr>
        <p:txBody>
          <a:bodyPr>
            <a:noAutofit/>
          </a:bodyPr>
          <a:lstStyle/>
          <a:p>
            <a:pPr marL="0" indent="0">
              <a:buNone/>
            </a:pPr>
            <a:r>
              <a:rPr lang="en-US" sz="2600" dirty="0">
                <a:latin typeface="Calibri" charset="0"/>
                <a:ea typeface="Calibri" charset="0"/>
                <a:cs typeface="Calibri" charset="0"/>
              </a:rPr>
              <a:t>In this lesson</a:t>
            </a:r>
            <a:r>
              <a:rPr lang="en-US" sz="2600" dirty="0" smtClean="0">
                <a:latin typeface="Calibri" charset="0"/>
                <a:ea typeface="Calibri" charset="0"/>
                <a:cs typeface="Calibri" charset="0"/>
              </a:rPr>
              <a:t>, you will collaborate with </a:t>
            </a:r>
            <a:r>
              <a:rPr lang="en-US" sz="2600" dirty="0">
                <a:latin typeface="Calibri" charset="0"/>
                <a:ea typeface="Calibri" charset="0"/>
                <a:cs typeface="Calibri" charset="0"/>
              </a:rPr>
              <a:t>a </a:t>
            </a:r>
            <a:r>
              <a:rPr lang="en-US" sz="2600" dirty="0" smtClean="0">
                <a:latin typeface="Calibri" charset="0"/>
                <a:ea typeface="Calibri" charset="0"/>
                <a:cs typeface="Calibri" charset="0"/>
              </a:rPr>
              <a:t>partner to</a:t>
            </a:r>
            <a:r>
              <a:rPr lang="is-IS" sz="2600" dirty="0" smtClean="0">
                <a:latin typeface="Calibri" charset="0"/>
                <a:ea typeface="Calibri" charset="0"/>
                <a:cs typeface="Calibri" charset="0"/>
              </a:rPr>
              <a:t>…</a:t>
            </a:r>
            <a:endParaRPr lang="en-US" sz="26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understand the criteria for the project</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review the information you’ve gathered</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determine if you need to continue your research </a:t>
            </a:r>
          </a:p>
          <a:p>
            <a:pPr lvl="3">
              <a:lnSpc>
                <a:spcPct val="150000"/>
              </a:lnSpc>
              <a:buFont typeface="Wingdings" charset="2"/>
              <a:buChar char="q"/>
            </a:pPr>
            <a:r>
              <a:rPr lang="en-US" sz="2600" dirty="0" smtClean="0">
                <a:latin typeface="Calibri" charset="0"/>
                <a:ea typeface="Calibri" charset="0"/>
                <a:cs typeface="Calibri" charset="0"/>
              </a:rPr>
              <a:t>create the slides for your project</a:t>
            </a:r>
          </a:p>
          <a:p>
            <a:pPr lvl="3">
              <a:lnSpc>
                <a:spcPct val="150000"/>
              </a:lnSpc>
              <a:buFont typeface="Wingdings" charset="2"/>
              <a:buChar char="q"/>
            </a:pPr>
            <a:r>
              <a:rPr lang="en-US" sz="2600" dirty="0" smtClean="0">
                <a:latin typeface="Calibri" charset="0"/>
                <a:ea typeface="Calibri" charset="0"/>
                <a:cs typeface="Calibri" charset="0"/>
              </a:rPr>
              <a:t>share the slides with another pair</a:t>
            </a:r>
          </a:p>
          <a:p>
            <a:pPr lvl="3">
              <a:lnSpc>
                <a:spcPct val="150000"/>
              </a:lnSpc>
              <a:buFont typeface="Wingdings" charset="2"/>
              <a:buChar char="q"/>
            </a:pPr>
            <a:r>
              <a:rPr lang="en-US" sz="2600" dirty="0" smtClean="0">
                <a:latin typeface="Calibri" charset="0"/>
                <a:ea typeface="Calibri" charset="0"/>
                <a:cs typeface="Calibri" charset="0"/>
              </a:rPr>
              <a:t>give and receive feedback to revise your slides</a:t>
            </a:r>
            <a:endParaRPr lang="en-US" sz="2000" dirty="0" smtClean="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418037" y="349636"/>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674" y="96680"/>
            <a:ext cx="4115597" cy="1299662"/>
          </a:xfrm>
          <a:prstGeom prst="rect">
            <a:avLst/>
          </a:prstGeom>
        </p:spPr>
      </p:pic>
    </p:spTree>
    <p:extLst>
      <p:ext uri="{BB962C8B-B14F-4D97-AF65-F5344CB8AC3E}">
        <p14:creationId xmlns:p14="http://schemas.microsoft.com/office/powerpoint/2010/main" val="152162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6022" y="1343877"/>
            <a:ext cx="5957828" cy="4708981"/>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3200" b="1" u="sng" dirty="0" smtClean="0"/>
              <a:t>PARTNER WORK</a:t>
            </a:r>
          </a:p>
          <a:p>
            <a:pPr algn="ctr"/>
            <a:endParaRPr lang="en-US" sz="1200" b="1" u="sng" dirty="0" smtClean="0"/>
          </a:p>
          <a:p>
            <a:pPr lvl="1"/>
            <a:r>
              <a:rPr lang="en-US" sz="3200" dirty="0" smtClean="0"/>
              <a:t>Have a Constructive Conversation with your partner to answer the following prompt:</a:t>
            </a:r>
          </a:p>
          <a:p>
            <a:pPr marL="342900" indent="-342900">
              <a:buFont typeface="Arial" charset="0"/>
              <a:buChar char="•"/>
            </a:pPr>
            <a:endParaRPr lang="en-US" sz="1200" dirty="0" smtClean="0"/>
          </a:p>
          <a:p>
            <a:pPr marL="800100" lvl="1" indent="-342900">
              <a:buFont typeface="Arial" charset="0"/>
              <a:buChar char="•"/>
            </a:pPr>
            <a:r>
              <a:rPr lang="en-US" sz="3200" dirty="0" smtClean="0"/>
              <a:t>What is our next step in the research process and how </a:t>
            </a:r>
            <a:r>
              <a:rPr lang="en-US" sz="3200" dirty="0"/>
              <a:t>will we present our findings? </a:t>
            </a:r>
            <a:endParaRPr lang="en-US" sz="3200" dirty="0" smtClean="0"/>
          </a:p>
          <a:p>
            <a:pPr marL="800100" lvl="1" indent="-342900">
              <a:buFont typeface="Arial" charset="0"/>
              <a:buChar char="•"/>
            </a:pPr>
            <a:endParaRPr lang="en-US" sz="1200" dirty="0" smtClean="0"/>
          </a:p>
        </p:txBody>
      </p:sp>
      <p:sp>
        <p:nvSpPr>
          <p:cNvPr id="2" name="Title 1"/>
          <p:cNvSpPr>
            <a:spLocks noGrp="1"/>
          </p:cNvSpPr>
          <p:nvPr>
            <p:ph type="title" idx="4294967295"/>
          </p:nvPr>
        </p:nvSpPr>
        <p:spPr>
          <a:xfrm>
            <a:off x="2577946" y="273665"/>
            <a:ext cx="7466013" cy="839040"/>
          </a:xfrm>
        </p:spPr>
        <p:txBody>
          <a:bodyPr/>
          <a:lstStyle/>
          <a:p>
            <a:pPr algn="ctr"/>
            <a:r>
              <a:rPr lang="en-US" b="1" dirty="0" smtClean="0">
                <a:latin typeface="Century Gothic" charset="0"/>
                <a:ea typeface="Century Gothic" charset="0"/>
                <a:cs typeface="Century Gothic" charset="0"/>
              </a:rPr>
              <a:t>REFINE YOUR RESEARCH</a:t>
            </a:r>
            <a:endParaRPr lang="en-US" b="1" dirty="0">
              <a:latin typeface="Century Gothic" charset="0"/>
              <a:ea typeface="Century Gothic" charset="0"/>
              <a:cs typeface="Century Gothic"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479" y="1432192"/>
            <a:ext cx="4532350" cy="4532350"/>
          </a:xfrm>
          <a:prstGeom prst="rect">
            <a:avLst/>
          </a:prstGeom>
        </p:spPr>
      </p:pic>
    </p:spTree>
    <p:extLst>
      <p:ext uri="{BB962C8B-B14F-4D97-AF65-F5344CB8AC3E}">
        <p14:creationId xmlns:p14="http://schemas.microsoft.com/office/powerpoint/2010/main" val="108384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9112" y="362002"/>
            <a:ext cx="6915676" cy="769441"/>
          </a:xfrm>
          <a:prstGeom prst="rect">
            <a:avLst/>
          </a:prstGeom>
          <a:noFill/>
        </p:spPr>
        <p:txBody>
          <a:bodyPr wrap="none" rtlCol="0">
            <a:spAutoFit/>
          </a:bodyPr>
          <a:lstStyle/>
          <a:p>
            <a:r>
              <a:rPr lang="en-US" sz="4400" b="1" dirty="0" smtClean="0">
                <a:latin typeface="Century Gothic" charset="0"/>
                <a:ea typeface="Century Gothic" charset="0"/>
                <a:cs typeface="Century Gothic" charset="0"/>
              </a:rPr>
              <a:t>Research Project Criteria</a:t>
            </a:r>
            <a:endParaRPr lang="en-US" sz="4400" b="1" dirty="0">
              <a:latin typeface="Century Gothic" charset="0"/>
              <a:ea typeface="Century Gothic" charset="0"/>
              <a:cs typeface="Century Gothic" charset="0"/>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9816029" y="232145"/>
            <a:ext cx="1817783" cy="1552588"/>
          </a:xfrm>
          <a:prstGeom prst="rect">
            <a:avLst/>
          </a:prstGeom>
          <a:noFill/>
          <a:ln>
            <a:noFill/>
          </a:ln>
        </p:spPr>
      </p:pic>
      <p:sp>
        <p:nvSpPr>
          <p:cNvPr id="12" name="Rectangle 11"/>
          <p:cNvSpPr/>
          <p:nvPr/>
        </p:nvSpPr>
        <p:spPr>
          <a:xfrm>
            <a:off x="669112" y="1261299"/>
            <a:ext cx="10906699" cy="4801314"/>
          </a:xfrm>
          <a:prstGeom prst="rect">
            <a:avLst/>
          </a:prstGeom>
        </p:spPr>
        <p:txBody>
          <a:bodyPr wrap="square">
            <a:spAutoFit/>
          </a:bodyPr>
          <a:lstStyle/>
          <a:p>
            <a:pPr marL="514350" indent="-514350">
              <a:buFont typeface="+mj-lt"/>
              <a:buAutoNum type="arabicPeriod"/>
            </a:pPr>
            <a:r>
              <a:rPr lang="en-US" sz="3200" dirty="0">
                <a:latin typeface="Calibri" charset="0"/>
                <a:ea typeface="Calibri" charset="0"/>
                <a:cs typeface="Arial" charset="0"/>
              </a:rPr>
              <a:t>Slide 1 contains a relevant title.</a:t>
            </a:r>
            <a:r>
              <a:rPr lang="en-US" sz="3200" dirty="0"/>
              <a:t> </a:t>
            </a:r>
            <a:endParaRPr lang="en-US" sz="3200" dirty="0" smtClean="0"/>
          </a:p>
          <a:p>
            <a:pPr marL="514350" indent="-514350">
              <a:buFont typeface="+mj-lt"/>
              <a:buAutoNum type="arabicPeriod"/>
            </a:pPr>
            <a:endParaRPr lang="en-US" sz="1000" dirty="0" smtClean="0"/>
          </a:p>
          <a:p>
            <a:pPr marL="514350" indent="-514350">
              <a:buFont typeface="+mj-lt"/>
              <a:buAutoNum type="arabicPeriod"/>
            </a:pPr>
            <a:r>
              <a:rPr lang="en-US" sz="3200" dirty="0"/>
              <a:t>Slide 2 contains your research question and a visual. </a:t>
            </a:r>
            <a:endParaRPr lang="en-US" sz="3200" dirty="0" smtClean="0"/>
          </a:p>
          <a:p>
            <a:pPr marL="514350" indent="-514350">
              <a:buFont typeface="+mj-lt"/>
              <a:buAutoNum type="arabicPeriod"/>
            </a:pPr>
            <a:endParaRPr lang="en-US" sz="1000" dirty="0" smtClean="0"/>
          </a:p>
          <a:p>
            <a:pPr marL="514350" indent="-514350">
              <a:buFont typeface="+mj-lt"/>
              <a:buAutoNum type="arabicPeriod"/>
            </a:pPr>
            <a:r>
              <a:rPr lang="en-US" sz="3200" dirty="0"/>
              <a:t>Slide 3 contains your one finding and a visual. </a:t>
            </a:r>
            <a:endParaRPr lang="en-US" sz="3200" dirty="0" smtClean="0"/>
          </a:p>
          <a:p>
            <a:pPr marL="514350" indent="-514350">
              <a:buFont typeface="+mj-lt"/>
              <a:buAutoNum type="arabicPeriod"/>
            </a:pPr>
            <a:endParaRPr lang="en-US" sz="1000" dirty="0" smtClean="0"/>
          </a:p>
          <a:p>
            <a:pPr marL="514350" indent="-514350">
              <a:buFont typeface="+mj-lt"/>
              <a:buAutoNum type="arabicPeriod"/>
            </a:pPr>
            <a:r>
              <a:rPr lang="en-US" sz="3200" dirty="0"/>
              <a:t>Slide 4 contains a second finding and a visual. </a:t>
            </a:r>
            <a:endParaRPr lang="en-US" sz="3200" dirty="0" smtClean="0"/>
          </a:p>
          <a:p>
            <a:pPr marL="514350" indent="-514350">
              <a:buFont typeface="+mj-lt"/>
              <a:buAutoNum type="arabicPeriod"/>
            </a:pPr>
            <a:endParaRPr lang="en-US" sz="1000" dirty="0" smtClean="0"/>
          </a:p>
          <a:p>
            <a:pPr marL="514350" indent="-514350">
              <a:buFont typeface="+mj-lt"/>
              <a:buAutoNum type="arabicPeriod"/>
            </a:pPr>
            <a:r>
              <a:rPr lang="en-US" sz="3200" dirty="0"/>
              <a:t>Slide 5 contains a new question you now have and </a:t>
            </a:r>
            <a:r>
              <a:rPr lang="en-US" sz="3200" dirty="0" smtClean="0"/>
              <a:t>next </a:t>
            </a:r>
            <a:r>
              <a:rPr lang="en-US" sz="3200" dirty="0"/>
              <a:t>steps for continuing research</a:t>
            </a:r>
            <a:r>
              <a:rPr lang="en-US" sz="3200" dirty="0" smtClean="0"/>
              <a:t>.</a:t>
            </a:r>
          </a:p>
          <a:p>
            <a:pPr marL="514350" indent="-514350">
              <a:buFont typeface="+mj-lt"/>
              <a:buAutoNum type="arabicPeriod"/>
            </a:pPr>
            <a:endParaRPr lang="en-US" sz="1000" dirty="0" smtClean="0"/>
          </a:p>
          <a:p>
            <a:pPr marL="514350" lvl="0" indent="-514350">
              <a:buFont typeface="+mj-lt"/>
              <a:buAutoNum type="arabicPeriod"/>
            </a:pPr>
            <a:r>
              <a:rPr lang="en-US" sz="3200" dirty="0"/>
              <a:t>All slides </a:t>
            </a:r>
            <a:r>
              <a:rPr lang="en-US" sz="3200" b="1" dirty="0"/>
              <a:t>(text and visual components) </a:t>
            </a:r>
            <a:r>
              <a:rPr lang="en-US" sz="3200" dirty="0" smtClean="0"/>
              <a:t>are organized/structured </a:t>
            </a:r>
            <a:r>
              <a:rPr lang="en-US" sz="3200" dirty="0"/>
              <a:t>to address the research question. </a:t>
            </a:r>
            <a:r>
              <a:rPr lang="en-US" sz="3200" dirty="0" smtClean="0"/>
              <a:t> </a:t>
            </a:r>
            <a:endParaRPr lang="en-US" sz="3200" dirty="0"/>
          </a:p>
        </p:txBody>
      </p:sp>
    </p:spTree>
    <p:extLst>
      <p:ext uri="{BB962C8B-B14F-4D97-AF65-F5344CB8AC3E}">
        <p14:creationId xmlns:p14="http://schemas.microsoft.com/office/powerpoint/2010/main" val="77490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00000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rgbClr val="0000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4" end="4"/>
                                            </p:txEl>
                                          </p:spTgt>
                                        </p:tgtEl>
                                        <p:attrNameLst>
                                          <p:attrName>ppt_c</p:attrName>
                                        </p:attrNameLst>
                                      </p:cBhvr>
                                      <p:to>
                                        <a:srgbClr val="00000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6" end="6"/>
                                            </p:txEl>
                                          </p:spTgt>
                                        </p:tgtEl>
                                        <p:attrNameLst>
                                          <p:attrName>ppt_c</p:attrName>
                                        </p:attrNameLst>
                                      </p:cBhvr>
                                      <p:to>
                                        <a:srgbClr val="00000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8" end="8"/>
                                            </p:txEl>
                                          </p:spTgt>
                                        </p:tgtEl>
                                        <p:attrNameLst>
                                          <p:attrName>ppt_c</p:attrName>
                                        </p:attrNameLst>
                                      </p:cBhvr>
                                      <p:to>
                                        <a:srgbClr val="00000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0" end="10"/>
                                            </p:txEl>
                                          </p:spTgt>
                                        </p:tgtEl>
                                        <p:attrNameLst>
                                          <p:attrName>ppt_c</p:attrName>
                                        </p:attrNameLst>
                                      </p:cBhvr>
                                      <p:to>
                                        <a:srgbClr val="00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494882" y="5435543"/>
            <a:ext cx="7335838" cy="1158875"/>
          </a:xfrm>
        </p:spPr>
        <p:txBody>
          <a:bodyPr>
            <a:normAutofit/>
          </a:bodyPr>
          <a:lstStyle/>
          <a:p>
            <a:endParaRPr lang="en-US" dirty="0" smtClean="0"/>
          </a:p>
          <a:p>
            <a:r>
              <a:rPr lang="en-US" dirty="0" smtClean="0"/>
              <a:t>Presented by: _____________________</a:t>
            </a:r>
          </a:p>
          <a:p>
            <a:endParaRPr lang="en-US" dirty="0" smtClean="0"/>
          </a:p>
        </p:txBody>
      </p:sp>
      <p:sp>
        <p:nvSpPr>
          <p:cNvPr id="6" name="Right Arrow 5"/>
          <p:cNvSpPr/>
          <p:nvPr/>
        </p:nvSpPr>
        <p:spPr>
          <a:xfrm rot="10800000">
            <a:off x="8688391" y="317687"/>
            <a:ext cx="1871395" cy="411634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839201" y="1517125"/>
            <a:ext cx="1693190" cy="1785104"/>
          </a:xfrm>
          <a:prstGeom prst="rect">
            <a:avLst/>
          </a:prstGeom>
          <a:noFill/>
        </p:spPr>
        <p:txBody>
          <a:bodyPr wrap="square" rtlCol="0">
            <a:spAutoFit/>
          </a:bodyPr>
          <a:lstStyle/>
          <a:p>
            <a:pPr algn="r"/>
            <a:r>
              <a:rPr lang="en-US" sz="2200" dirty="0"/>
              <a:t>Add a catchy title that represents your central theme</a:t>
            </a:r>
          </a:p>
        </p:txBody>
      </p:sp>
      <p:sp>
        <p:nvSpPr>
          <p:cNvPr id="8" name="Right Arrow 7"/>
          <p:cNvSpPr/>
          <p:nvPr/>
        </p:nvSpPr>
        <p:spPr>
          <a:xfrm rot="3007523">
            <a:off x="1918204" y="3543842"/>
            <a:ext cx="2627038" cy="30872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9195833">
            <a:off x="2289276" y="3892040"/>
            <a:ext cx="1406471" cy="1785104"/>
          </a:xfrm>
          <a:prstGeom prst="rect">
            <a:avLst/>
          </a:prstGeom>
          <a:noFill/>
        </p:spPr>
        <p:txBody>
          <a:bodyPr wrap="square" rtlCol="0">
            <a:spAutoFit/>
          </a:bodyPr>
          <a:lstStyle/>
          <a:p>
            <a:pPr algn="ctr"/>
            <a:r>
              <a:rPr lang="en-US" sz="2200" dirty="0"/>
              <a:t>Don’t forget to add your names and date</a:t>
            </a:r>
          </a:p>
        </p:txBody>
      </p:sp>
    </p:spTree>
    <p:extLst>
      <p:ext uri="{BB962C8B-B14F-4D97-AF65-F5344CB8AC3E}">
        <p14:creationId xmlns:p14="http://schemas.microsoft.com/office/powerpoint/2010/main" val="173770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06998" y="5368103"/>
            <a:ext cx="11778017" cy="905698"/>
          </a:xfrm>
        </p:spPr>
        <p:txBody>
          <a:bodyPr/>
          <a:lstStyle/>
          <a:p>
            <a:pPr algn="ctr"/>
            <a:r>
              <a:rPr lang="en-US" sz="6000" b="1" dirty="0" smtClean="0">
                <a:latin typeface="+mn-lt"/>
              </a:rPr>
              <a:t>GUIDED MINI-RESEARCH PROJECT</a:t>
            </a:r>
            <a:endParaRPr lang="en-US" sz="6000" b="1" dirty="0">
              <a:latin typeface="+mn-lt"/>
            </a:endParaRPr>
          </a:p>
        </p:txBody>
      </p:sp>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dirty="0" smtClean="0">
                <a:solidFill>
                  <a:srgbClr val="63A537"/>
                </a:solidFill>
              </a:rPr>
              <a:t>LESSON 7A</a:t>
            </a:r>
            <a:endParaRPr lang="en-US" sz="10000" b="1" dirty="0">
              <a:solidFill>
                <a:srgbClr val="63A537"/>
              </a:solidFill>
            </a:endParaRPr>
          </a:p>
        </p:txBody>
      </p:sp>
      <p:pic>
        <p:nvPicPr>
          <p:cNvPr id="11" name="Picture Placeholder 9"/>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308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7793" y="152722"/>
            <a:ext cx="7886700" cy="881063"/>
          </a:xfrm>
        </p:spPr>
        <p:txBody>
          <a:bodyPr/>
          <a:lstStyle/>
          <a:p>
            <a:r>
              <a:rPr lang="en-US" b="1" dirty="0" smtClean="0"/>
              <a:t>Question:</a:t>
            </a:r>
            <a:endParaRPr lang="en-US" b="1" dirty="0"/>
          </a:p>
        </p:txBody>
      </p:sp>
      <p:sp>
        <p:nvSpPr>
          <p:cNvPr id="9" name="Right Arrow 8"/>
          <p:cNvSpPr/>
          <p:nvPr/>
        </p:nvSpPr>
        <p:spPr>
          <a:xfrm rot="9856297">
            <a:off x="8338354" y="268527"/>
            <a:ext cx="1813659" cy="2013308"/>
          </a:xfrm>
          <a:prstGeom prst="rightArrow">
            <a:avLst>
              <a:gd name="adj1" fmla="val 50000"/>
              <a:gd name="adj2" fmla="val 4993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0568778">
            <a:off x="8584678" y="805449"/>
            <a:ext cx="1543188" cy="707886"/>
          </a:xfrm>
          <a:prstGeom prst="rect">
            <a:avLst/>
          </a:prstGeom>
          <a:noFill/>
        </p:spPr>
        <p:txBody>
          <a:bodyPr wrap="square" rtlCol="0">
            <a:spAutoFit/>
          </a:bodyPr>
          <a:lstStyle/>
          <a:p>
            <a:pPr algn="r"/>
            <a:r>
              <a:rPr lang="en-US" sz="2000" dirty="0"/>
              <a:t>What is </a:t>
            </a:r>
            <a:r>
              <a:rPr lang="en-US" sz="2000"/>
              <a:t>your </a:t>
            </a:r>
          </a:p>
          <a:p>
            <a:pPr algn="r"/>
            <a:r>
              <a:rPr lang="en-US" sz="2000" dirty="0"/>
              <a:t>question?</a:t>
            </a:r>
          </a:p>
        </p:txBody>
      </p:sp>
      <p:sp>
        <p:nvSpPr>
          <p:cNvPr id="11" name="Right Arrow 10"/>
          <p:cNvSpPr/>
          <p:nvPr/>
        </p:nvSpPr>
        <p:spPr>
          <a:xfrm rot="16200000">
            <a:off x="5451252" y="4399689"/>
            <a:ext cx="1636221" cy="319212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37680" y="5420959"/>
            <a:ext cx="1719603" cy="1323439"/>
          </a:xfrm>
          <a:prstGeom prst="rect">
            <a:avLst/>
          </a:prstGeom>
          <a:noFill/>
        </p:spPr>
        <p:txBody>
          <a:bodyPr wrap="square" rtlCol="0">
            <a:spAutoFit/>
          </a:bodyPr>
          <a:lstStyle/>
          <a:p>
            <a:pPr algn="ctr"/>
            <a:r>
              <a:rPr lang="en-US" sz="2000" dirty="0"/>
              <a:t>Images add detail to your slides, include one or more.</a:t>
            </a:r>
          </a:p>
        </p:txBody>
      </p:sp>
    </p:spTree>
    <p:extLst>
      <p:ext uri="{BB962C8B-B14F-4D97-AF65-F5344CB8AC3E}">
        <p14:creationId xmlns:p14="http://schemas.microsoft.com/office/powerpoint/2010/main" val="101057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1691" y="401698"/>
            <a:ext cx="6275388" cy="744537"/>
          </a:xfrm>
        </p:spPr>
        <p:txBody>
          <a:bodyPr>
            <a:normAutofit fontScale="90000"/>
          </a:bodyPr>
          <a:lstStyle/>
          <a:p>
            <a:r>
              <a:rPr lang="en-US" b="1" dirty="0" smtClean="0">
                <a:solidFill>
                  <a:srgbClr val="0070C0"/>
                </a:solidFill>
              </a:rPr>
              <a:t>What we found—Finding 1:</a:t>
            </a:r>
            <a:endParaRPr lang="en-US" b="1" dirty="0"/>
          </a:p>
        </p:txBody>
      </p:sp>
      <p:sp>
        <p:nvSpPr>
          <p:cNvPr id="10" name="Right Arrow 9"/>
          <p:cNvSpPr/>
          <p:nvPr/>
        </p:nvSpPr>
        <p:spPr>
          <a:xfrm rot="10800000">
            <a:off x="7390410" y="273131"/>
            <a:ext cx="3118664" cy="328964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15204" y="1179286"/>
            <a:ext cx="2650210" cy="1477328"/>
          </a:xfrm>
          <a:prstGeom prst="rect">
            <a:avLst/>
          </a:prstGeom>
          <a:noFill/>
        </p:spPr>
        <p:txBody>
          <a:bodyPr wrap="square" rtlCol="0">
            <a:spAutoFit/>
          </a:bodyPr>
          <a:lstStyle/>
          <a:p>
            <a:pPr algn="r"/>
            <a:r>
              <a:rPr lang="en-US" dirty="0"/>
              <a:t>This slide presents the first finding. Make sure you include how it connects to your question and what your source is.</a:t>
            </a:r>
          </a:p>
        </p:txBody>
      </p:sp>
      <p:sp>
        <p:nvSpPr>
          <p:cNvPr id="8" name="Right Arrow 7"/>
          <p:cNvSpPr/>
          <p:nvPr/>
        </p:nvSpPr>
        <p:spPr>
          <a:xfrm rot="16200000">
            <a:off x="5482043" y="4309521"/>
            <a:ext cx="1695598" cy="33130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37680" y="5420959"/>
            <a:ext cx="1719603" cy="1323439"/>
          </a:xfrm>
          <a:prstGeom prst="rect">
            <a:avLst/>
          </a:prstGeom>
          <a:noFill/>
        </p:spPr>
        <p:txBody>
          <a:bodyPr wrap="square" rtlCol="0">
            <a:spAutoFit/>
          </a:bodyPr>
          <a:lstStyle/>
          <a:p>
            <a:pPr algn="ctr"/>
            <a:r>
              <a:rPr lang="en-US" sz="2000" dirty="0"/>
              <a:t>Images add detail to your slides, include one or more.</a:t>
            </a:r>
          </a:p>
        </p:txBody>
      </p:sp>
    </p:spTree>
    <p:extLst>
      <p:ext uri="{BB962C8B-B14F-4D97-AF65-F5344CB8AC3E}">
        <p14:creationId xmlns:p14="http://schemas.microsoft.com/office/powerpoint/2010/main" val="82981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95759" y="273131"/>
            <a:ext cx="6275388" cy="744537"/>
          </a:xfrm>
        </p:spPr>
        <p:txBody>
          <a:bodyPr>
            <a:normAutofit fontScale="90000"/>
          </a:bodyPr>
          <a:lstStyle/>
          <a:p>
            <a:r>
              <a:rPr lang="en-US" b="1" dirty="0" smtClean="0">
                <a:solidFill>
                  <a:srgbClr val="0070C0"/>
                </a:solidFill>
              </a:rPr>
              <a:t>What we </a:t>
            </a:r>
            <a:r>
              <a:rPr lang="en-US" b="1" smtClean="0">
                <a:solidFill>
                  <a:srgbClr val="0070C0"/>
                </a:solidFill>
              </a:rPr>
              <a:t>found—Finding 2:</a:t>
            </a:r>
            <a:endParaRPr lang="en-US" b="1" dirty="0"/>
          </a:p>
        </p:txBody>
      </p:sp>
      <p:sp>
        <p:nvSpPr>
          <p:cNvPr id="10" name="Right Arrow 9"/>
          <p:cNvSpPr/>
          <p:nvPr/>
        </p:nvSpPr>
        <p:spPr>
          <a:xfrm rot="10800000">
            <a:off x="7390410" y="273131"/>
            <a:ext cx="3118664" cy="328964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15204" y="1179286"/>
            <a:ext cx="2650210" cy="1477328"/>
          </a:xfrm>
          <a:prstGeom prst="rect">
            <a:avLst/>
          </a:prstGeom>
          <a:noFill/>
        </p:spPr>
        <p:txBody>
          <a:bodyPr wrap="square" rtlCol="0">
            <a:spAutoFit/>
          </a:bodyPr>
          <a:lstStyle/>
          <a:p>
            <a:pPr algn="r"/>
            <a:r>
              <a:rPr lang="en-US" dirty="0"/>
              <a:t>This slide presents the first finding. Make sure you include how it connects to your question and what your source is.</a:t>
            </a:r>
          </a:p>
        </p:txBody>
      </p:sp>
      <p:sp>
        <p:nvSpPr>
          <p:cNvPr id="8" name="Right Arrow 7"/>
          <p:cNvSpPr/>
          <p:nvPr/>
        </p:nvSpPr>
        <p:spPr>
          <a:xfrm rot="16200000">
            <a:off x="5482043" y="4309521"/>
            <a:ext cx="1695598" cy="33130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37680" y="5420959"/>
            <a:ext cx="1719603" cy="1323439"/>
          </a:xfrm>
          <a:prstGeom prst="rect">
            <a:avLst/>
          </a:prstGeom>
          <a:noFill/>
        </p:spPr>
        <p:txBody>
          <a:bodyPr wrap="square" rtlCol="0">
            <a:spAutoFit/>
          </a:bodyPr>
          <a:lstStyle/>
          <a:p>
            <a:pPr algn="ctr"/>
            <a:r>
              <a:rPr lang="en-US" sz="2000" dirty="0"/>
              <a:t>Images add detail to your slides, include one or more.</a:t>
            </a:r>
          </a:p>
        </p:txBody>
      </p:sp>
    </p:spTree>
    <p:extLst>
      <p:ext uri="{BB962C8B-B14F-4D97-AF65-F5344CB8AC3E}">
        <p14:creationId xmlns:p14="http://schemas.microsoft.com/office/powerpoint/2010/main" val="9558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3556" y="321385"/>
            <a:ext cx="8447088" cy="762000"/>
          </a:xfrm>
        </p:spPr>
        <p:txBody>
          <a:bodyPr/>
          <a:lstStyle/>
          <a:p>
            <a:r>
              <a:rPr lang="en-US" b="1" dirty="0" smtClean="0"/>
              <a:t>Additional Questions</a:t>
            </a:r>
            <a:endParaRPr lang="en-US" b="1" dirty="0"/>
          </a:p>
        </p:txBody>
      </p:sp>
      <p:sp>
        <p:nvSpPr>
          <p:cNvPr id="6" name="Right Arrow 5"/>
          <p:cNvSpPr/>
          <p:nvPr/>
        </p:nvSpPr>
        <p:spPr>
          <a:xfrm rot="10800000">
            <a:off x="6820394" y="1579417"/>
            <a:ext cx="3608500" cy="4589568"/>
          </a:xfrm>
          <a:prstGeom prst="rightArrow">
            <a:avLst>
              <a:gd name="adj1" fmla="val 60964"/>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59862" y="2706630"/>
            <a:ext cx="2852161" cy="2585323"/>
          </a:xfrm>
          <a:prstGeom prst="rect">
            <a:avLst/>
          </a:prstGeom>
          <a:noFill/>
        </p:spPr>
        <p:txBody>
          <a:bodyPr wrap="square" rtlCol="0">
            <a:spAutoFit/>
          </a:bodyPr>
          <a:lstStyle/>
          <a:p>
            <a:r>
              <a:rPr lang="en-US" dirty="0"/>
              <a:t>This slide is for you to explore the following questions:</a:t>
            </a:r>
          </a:p>
          <a:p>
            <a:pPr marL="285750" indent="-285750">
              <a:buFont typeface="Arial" charset="0"/>
              <a:buChar char="•"/>
            </a:pPr>
            <a:r>
              <a:rPr lang="en-US" dirty="0"/>
              <a:t>What other questions were generated by your research? </a:t>
            </a:r>
          </a:p>
          <a:p>
            <a:pPr marL="285750" indent="-285750">
              <a:buFont typeface="Arial" charset="0"/>
              <a:buChar char="•"/>
            </a:pPr>
            <a:r>
              <a:rPr lang="en-US" dirty="0"/>
              <a:t>If you were to continue your research, what would be your next step?</a:t>
            </a:r>
          </a:p>
        </p:txBody>
      </p:sp>
    </p:spTree>
    <p:extLst>
      <p:ext uri="{BB962C8B-B14F-4D97-AF65-F5344CB8AC3E}">
        <p14:creationId xmlns:p14="http://schemas.microsoft.com/office/powerpoint/2010/main" val="174339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5994" y="1236709"/>
            <a:ext cx="4420405" cy="4801314"/>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2000" b="1" u="sng" dirty="0" smtClean="0"/>
              <a:t>PARTNER WORK</a:t>
            </a:r>
          </a:p>
          <a:p>
            <a:pPr algn="ctr"/>
            <a:endParaRPr lang="en-US" sz="1000" b="1" u="sng" dirty="0" smtClean="0"/>
          </a:p>
          <a:p>
            <a:r>
              <a:rPr lang="en-US" sz="2000" dirty="0" smtClean="0"/>
              <a:t>Collaborate with your partner to</a:t>
            </a:r>
            <a:r>
              <a:rPr lang="is-IS" sz="2000" dirty="0" smtClean="0"/>
              <a:t>…</a:t>
            </a:r>
            <a:endParaRPr lang="en-US" sz="2000" dirty="0" smtClean="0"/>
          </a:p>
          <a:p>
            <a:endParaRPr lang="en-US" sz="800" dirty="0"/>
          </a:p>
          <a:p>
            <a:pPr marL="342900" indent="-342900">
              <a:lnSpc>
                <a:spcPct val="150000"/>
              </a:lnSpc>
              <a:buFont typeface="Arial" charset="0"/>
              <a:buChar char="•"/>
            </a:pPr>
            <a:r>
              <a:rPr lang="en-US" sz="2000" dirty="0" smtClean="0">
                <a:latin typeface="Calibri" charset="0"/>
                <a:ea typeface="Calibri" charset="0"/>
                <a:cs typeface="Calibri" charset="0"/>
              </a:rPr>
              <a:t>understand </a:t>
            </a:r>
            <a:r>
              <a:rPr lang="en-US" sz="2000" dirty="0">
                <a:latin typeface="Calibri" charset="0"/>
                <a:ea typeface="Calibri" charset="0"/>
                <a:cs typeface="Calibri" charset="0"/>
              </a:rPr>
              <a:t>the criteria for the project</a:t>
            </a:r>
          </a:p>
          <a:p>
            <a:pPr marL="342900" indent="-342900">
              <a:lnSpc>
                <a:spcPct val="150000"/>
              </a:lnSpc>
              <a:buFont typeface="Arial" charset="0"/>
              <a:buChar char="•"/>
            </a:pPr>
            <a:r>
              <a:rPr lang="en-US" sz="2000" dirty="0">
                <a:latin typeface="Calibri" charset="0"/>
                <a:ea typeface="Calibri" charset="0"/>
                <a:cs typeface="Calibri" charset="0"/>
              </a:rPr>
              <a:t>review the information </a:t>
            </a:r>
            <a:r>
              <a:rPr lang="en-US" sz="2000" dirty="0" smtClean="0">
                <a:latin typeface="Calibri" charset="0"/>
                <a:ea typeface="Calibri" charset="0"/>
                <a:cs typeface="Calibri" charset="0"/>
              </a:rPr>
              <a:t>you have  </a:t>
            </a:r>
            <a:r>
              <a:rPr lang="en-US" sz="2000" dirty="0">
                <a:latin typeface="Calibri" charset="0"/>
                <a:ea typeface="Calibri" charset="0"/>
                <a:cs typeface="Calibri" charset="0"/>
              </a:rPr>
              <a:t>gathered</a:t>
            </a:r>
          </a:p>
          <a:p>
            <a:pPr marL="342900" indent="-342900">
              <a:lnSpc>
                <a:spcPct val="150000"/>
              </a:lnSpc>
              <a:buFont typeface="Arial" charset="0"/>
              <a:buChar char="•"/>
            </a:pPr>
            <a:r>
              <a:rPr lang="en-US" sz="2000" dirty="0">
                <a:latin typeface="Calibri" charset="0"/>
                <a:ea typeface="Calibri" charset="0"/>
                <a:cs typeface="Calibri" charset="0"/>
              </a:rPr>
              <a:t>determine if you need to continue your research </a:t>
            </a:r>
          </a:p>
          <a:p>
            <a:pPr marL="342900" indent="-342900">
              <a:lnSpc>
                <a:spcPct val="150000"/>
              </a:lnSpc>
              <a:buFont typeface="Arial" charset="0"/>
              <a:buChar char="•"/>
            </a:pPr>
            <a:r>
              <a:rPr lang="en-US" sz="2000" dirty="0" smtClean="0">
                <a:latin typeface="Calibri" charset="0"/>
                <a:ea typeface="Calibri" charset="0"/>
                <a:cs typeface="Calibri" charset="0"/>
              </a:rPr>
              <a:t>use the Project Planning Tool to create </a:t>
            </a:r>
            <a:r>
              <a:rPr lang="en-US" sz="2000" dirty="0">
                <a:latin typeface="Calibri" charset="0"/>
                <a:ea typeface="Calibri" charset="0"/>
                <a:cs typeface="Calibri" charset="0"/>
              </a:rPr>
              <a:t>the slides for your </a:t>
            </a:r>
            <a:r>
              <a:rPr lang="en-US" sz="2000" dirty="0" smtClean="0">
                <a:latin typeface="Calibri" charset="0"/>
                <a:ea typeface="Calibri" charset="0"/>
                <a:cs typeface="Calibri" charset="0"/>
              </a:rPr>
              <a:t>project</a:t>
            </a:r>
            <a:endParaRPr lang="en-US" sz="2000" dirty="0">
              <a:latin typeface="Calibri" charset="0"/>
              <a:ea typeface="Calibri" charset="0"/>
              <a:cs typeface="Calibri"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25656">
            <a:off x="5053085" y="1359316"/>
            <a:ext cx="2459759" cy="1615838"/>
          </a:xfrm>
          <a:prstGeom prst="rect">
            <a:avLst/>
          </a:prstGeom>
          <a:ln>
            <a:solidFill>
              <a:schemeClr val="tx1"/>
            </a:solidFill>
          </a:ln>
        </p:spPr>
      </p:pic>
      <p:sp>
        <p:nvSpPr>
          <p:cNvPr id="2" name="Title 1"/>
          <p:cNvSpPr>
            <a:spLocks noGrp="1"/>
          </p:cNvSpPr>
          <p:nvPr>
            <p:ph type="title" idx="4294967295"/>
          </p:nvPr>
        </p:nvSpPr>
        <p:spPr>
          <a:xfrm>
            <a:off x="2549957" y="151774"/>
            <a:ext cx="7466013" cy="839040"/>
          </a:xfrm>
        </p:spPr>
        <p:txBody>
          <a:bodyPr>
            <a:normAutofit/>
          </a:bodyPr>
          <a:lstStyle/>
          <a:p>
            <a:pPr algn="ctr"/>
            <a:r>
              <a:rPr lang="en-US" b="1" dirty="0" smtClean="0">
                <a:latin typeface="Century Gothic" charset="0"/>
                <a:ea typeface="Century Gothic" charset="0"/>
                <a:cs typeface="Century Gothic" charset="0"/>
              </a:rPr>
              <a:t>WORK ON THE PROJECT</a:t>
            </a:r>
            <a:endParaRPr lang="en-US" b="1" dirty="0">
              <a:latin typeface="Century Gothic" charset="0"/>
              <a:ea typeface="Century Gothic" charset="0"/>
              <a:cs typeface="Century Gothic"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3753" y="1601306"/>
            <a:ext cx="4021635" cy="40216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1700">
            <a:off x="5143708" y="2684871"/>
            <a:ext cx="2518012" cy="1654594"/>
          </a:xfrm>
          <a:prstGeom prst="rect">
            <a:avLst/>
          </a:prstGeom>
          <a:ln>
            <a:solidFill>
              <a:schemeClr val="tx1"/>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7047">
            <a:off x="5199689" y="4194475"/>
            <a:ext cx="2406049" cy="1727956"/>
          </a:xfrm>
          <a:prstGeom prst="rect">
            <a:avLst/>
          </a:prstGeom>
          <a:ln>
            <a:solidFill>
              <a:schemeClr val="tx1"/>
            </a:solidFill>
          </a:ln>
        </p:spPr>
      </p:pic>
    </p:spTree>
    <p:extLst>
      <p:ext uri="{BB962C8B-B14F-4D97-AF65-F5344CB8AC3E}">
        <p14:creationId xmlns:p14="http://schemas.microsoft.com/office/powerpoint/2010/main" val="7311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408" y="11017"/>
            <a:ext cx="10414000" cy="6246011"/>
          </a:xfrm>
          <a:prstGeom prst="rect">
            <a:avLst/>
          </a:prstGeom>
        </p:spPr>
      </p:pic>
      <p:sp>
        <p:nvSpPr>
          <p:cNvPr id="3" name="TextBox 2"/>
          <p:cNvSpPr txBox="1"/>
          <p:nvPr/>
        </p:nvSpPr>
        <p:spPr>
          <a:xfrm>
            <a:off x="1046603" y="947451"/>
            <a:ext cx="3933021" cy="3437262"/>
          </a:xfrm>
          <a:prstGeom prst="rect">
            <a:avLst/>
          </a:prstGeom>
          <a:noFill/>
          <a:ln w="76200">
            <a:solidFill>
              <a:schemeClr val="accent1"/>
            </a:solidFill>
          </a:ln>
        </p:spPr>
        <p:txBody>
          <a:bodyPr wrap="square" rtlCol="0">
            <a:spAutoFit/>
          </a:bodyPr>
          <a:lstStyle/>
          <a:p>
            <a:endParaRPr lang="en-US"/>
          </a:p>
        </p:txBody>
      </p:sp>
      <p:sp>
        <p:nvSpPr>
          <p:cNvPr id="7" name="TextBox 6"/>
          <p:cNvSpPr txBox="1"/>
          <p:nvPr/>
        </p:nvSpPr>
        <p:spPr>
          <a:xfrm>
            <a:off x="4979624" y="947451"/>
            <a:ext cx="1233889" cy="3437262"/>
          </a:xfrm>
          <a:prstGeom prst="rect">
            <a:avLst/>
          </a:prstGeom>
          <a:noFill/>
          <a:ln w="76200">
            <a:solidFill>
              <a:schemeClr val="accent1"/>
            </a:solidFill>
          </a:ln>
        </p:spPr>
        <p:txBody>
          <a:bodyPr wrap="square" rtlCol="0">
            <a:spAutoFit/>
          </a:bodyPr>
          <a:lstStyle/>
          <a:p>
            <a:endParaRPr lang="en-US"/>
          </a:p>
        </p:txBody>
      </p:sp>
      <p:sp>
        <p:nvSpPr>
          <p:cNvPr id="9" name="TextBox 8"/>
          <p:cNvSpPr txBox="1"/>
          <p:nvPr/>
        </p:nvSpPr>
        <p:spPr>
          <a:xfrm>
            <a:off x="6213513" y="947451"/>
            <a:ext cx="5056742" cy="3437262"/>
          </a:xfrm>
          <a:prstGeom prst="rect">
            <a:avLst/>
          </a:prstGeom>
          <a:noFill/>
          <a:ln w="76200">
            <a:solidFill>
              <a:schemeClr val="accent1"/>
            </a:solidFill>
          </a:ln>
        </p:spPr>
        <p:txBody>
          <a:bodyPr wrap="square" rtlCol="0">
            <a:spAutoFit/>
          </a:bodyPr>
          <a:lstStyle/>
          <a:p>
            <a:endParaRPr lang="en-US"/>
          </a:p>
        </p:txBody>
      </p:sp>
      <p:sp>
        <p:nvSpPr>
          <p:cNvPr id="11" name="TextBox 10"/>
          <p:cNvSpPr txBox="1"/>
          <p:nvPr/>
        </p:nvSpPr>
        <p:spPr>
          <a:xfrm>
            <a:off x="1057617" y="4384713"/>
            <a:ext cx="10212637" cy="1872315"/>
          </a:xfrm>
          <a:prstGeom prst="rect">
            <a:avLst/>
          </a:prstGeom>
          <a:noFill/>
          <a:ln w="76200">
            <a:solidFill>
              <a:schemeClr val="accent1"/>
            </a:solidFill>
          </a:ln>
        </p:spPr>
        <p:txBody>
          <a:bodyPr wrap="square" rtlCol="0">
            <a:spAutoFit/>
          </a:bodyPr>
          <a:lstStyle/>
          <a:p>
            <a:endParaRPr lang="en-US"/>
          </a:p>
        </p:txBody>
      </p:sp>
    </p:spTree>
    <p:extLst>
      <p:ext uri="{BB962C8B-B14F-4D97-AF65-F5344CB8AC3E}">
        <p14:creationId xmlns:p14="http://schemas.microsoft.com/office/powerpoint/2010/main" val="2848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9" grpId="0" animBg="1"/>
      <p:bldP spid="9" grpId="1" animBg="1"/>
      <p:bldP spid="11" grpId="0" animBg="1"/>
      <p:bldP spid="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3382" y="333442"/>
            <a:ext cx="6454589" cy="830997"/>
          </a:xfrm>
          <a:prstGeom prst="rect">
            <a:avLst/>
          </a:prstGeom>
          <a:noFill/>
        </p:spPr>
        <p:txBody>
          <a:bodyPr wrap="square" rtlCol="0">
            <a:spAutoFit/>
          </a:bodyPr>
          <a:lstStyle/>
          <a:p>
            <a:r>
              <a:rPr lang="en-US" sz="2400" b="1" dirty="0" smtClean="0">
                <a:latin typeface="Century Gothic" charset="0"/>
                <a:ea typeface="Century Gothic" charset="0"/>
                <a:cs typeface="Century Gothic" charset="0"/>
              </a:rPr>
              <a:t>ORAL PRESENTATION</a:t>
            </a:r>
          </a:p>
          <a:p>
            <a:r>
              <a:rPr lang="en-US" sz="2400" b="1" dirty="0" smtClean="0">
                <a:latin typeface="Century Gothic" charset="0"/>
                <a:ea typeface="Century Gothic" charset="0"/>
                <a:cs typeface="Century Gothic" charset="0"/>
              </a:rPr>
              <a:t>FISHBOWL MODEL</a:t>
            </a:r>
            <a:endParaRPr lang="en-US" sz="2400" b="1" dirty="0">
              <a:latin typeface="Century Gothic" charset="0"/>
              <a:ea typeface="Century Gothic" charset="0"/>
              <a:cs typeface="Century Gothic" charset="0"/>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chemeClr val="bg1"/>
                </a:solidFill>
              </a:rPr>
              <a:t>FORMATIVE ASSESSMENT– TEACHER COLLECTS LANGUAGE SAMPLE                      SPF OOAT – MULTIPLE SPEAKERS</a:t>
            </a:r>
            <a:endParaRPr lang="en-US" sz="16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58" y="6396335"/>
            <a:ext cx="822952" cy="438907"/>
          </a:xfrm>
          <a:prstGeom prst="rect">
            <a:avLst/>
          </a:prstGeom>
        </p:spPr>
      </p:pic>
      <p:pic>
        <p:nvPicPr>
          <p:cNvPr id="17" name="Picture 16"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145653" y="93429"/>
            <a:ext cx="837729" cy="823376"/>
          </a:xfrm>
          <a:prstGeom prst="rect">
            <a:avLst/>
          </a:prstGeom>
          <a:noFill/>
          <a:ln>
            <a:noFill/>
          </a:ln>
        </p:spPr>
      </p:pic>
      <p:grpSp>
        <p:nvGrpSpPr>
          <p:cNvPr id="19" name="Group 18"/>
          <p:cNvGrpSpPr/>
          <p:nvPr/>
        </p:nvGrpSpPr>
        <p:grpSpPr>
          <a:xfrm>
            <a:off x="4210676" y="80744"/>
            <a:ext cx="1461934" cy="779808"/>
            <a:chOff x="9802268" y="304448"/>
            <a:chExt cx="1983896" cy="973758"/>
          </a:xfrm>
        </p:grpSpPr>
        <p:pic>
          <p:nvPicPr>
            <p:cNvPr id="20" name="Picture 19" descr="assessment%20ic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1" name="Picture 20"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TextBox 13"/>
          <p:cNvSpPr txBox="1"/>
          <p:nvPr/>
        </p:nvSpPr>
        <p:spPr>
          <a:xfrm>
            <a:off x="8915303" y="152023"/>
            <a:ext cx="3121466" cy="738664"/>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Wingdings" charset="2"/>
              <a:buChar char="q"/>
            </a:pPr>
            <a:r>
              <a:rPr lang="en-US" sz="1600" dirty="0" smtClean="0">
                <a:solidFill>
                  <a:schemeClr val="tx1"/>
                </a:solidFill>
              </a:rPr>
              <a:t>Present your project slides</a:t>
            </a:r>
          </a:p>
          <a:p>
            <a:pPr marL="457200" indent="-457200">
              <a:buFont typeface="Wingdings" charset="2"/>
              <a:buChar char="q"/>
            </a:pPr>
            <a:endParaRPr lang="en-US" sz="1000" dirty="0" smtClean="0">
              <a:solidFill>
                <a:schemeClr val="tx1"/>
              </a:solidFill>
            </a:endParaRPr>
          </a:p>
          <a:p>
            <a:pPr marL="457200" indent="-457200">
              <a:buFont typeface="Wingdings" charset="2"/>
              <a:buChar char="q"/>
            </a:pPr>
            <a:r>
              <a:rPr lang="en-US" sz="1600" dirty="0" smtClean="0">
                <a:solidFill>
                  <a:schemeClr val="tx1"/>
                </a:solidFill>
              </a:rPr>
              <a:t>Give and receive feedback</a:t>
            </a:r>
            <a:endParaRPr lang="en-US" sz="1600" dirty="0"/>
          </a:p>
        </p:txBody>
      </p:sp>
      <p:grpSp>
        <p:nvGrpSpPr>
          <p:cNvPr id="23" name="Group 22"/>
          <p:cNvGrpSpPr/>
          <p:nvPr/>
        </p:nvGrpSpPr>
        <p:grpSpPr>
          <a:xfrm>
            <a:off x="983382" y="4133070"/>
            <a:ext cx="1708253" cy="1767997"/>
            <a:chOff x="418276" y="3490276"/>
            <a:chExt cx="2610517" cy="2913635"/>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276" y="3490276"/>
              <a:ext cx="2610517" cy="2254259"/>
            </a:xfrm>
            <a:prstGeom prst="rect">
              <a:avLst/>
            </a:prstGeom>
          </p:spPr>
        </p:pic>
        <p:sp>
          <p:nvSpPr>
            <p:cNvPr id="25" name="TextBox 24"/>
            <p:cNvSpPr txBox="1"/>
            <p:nvPr/>
          </p:nvSpPr>
          <p:spPr>
            <a:xfrm>
              <a:off x="460920" y="5744535"/>
              <a:ext cx="2567873" cy="659376"/>
            </a:xfrm>
            <a:prstGeom prst="rect">
              <a:avLst/>
            </a:prstGeom>
            <a:noFill/>
          </p:spPr>
          <p:txBody>
            <a:bodyPr wrap="square" rtlCol="0">
              <a:spAutoFit/>
            </a:bodyPr>
            <a:lstStyle/>
            <a:p>
              <a:pPr algn="ctr"/>
              <a:r>
                <a:rPr lang="en-US" sz="2000" b="1" dirty="0" smtClean="0"/>
                <a:t>TURN &amp; TALK</a:t>
              </a:r>
              <a:endParaRPr lang="en-US" sz="2000" b="1" dirty="0"/>
            </a:p>
          </p:txBody>
        </p:sp>
      </p:grpSp>
      <p:sp>
        <p:nvSpPr>
          <p:cNvPr id="3" name="Rectangle 2"/>
          <p:cNvSpPr/>
          <p:nvPr/>
        </p:nvSpPr>
        <p:spPr>
          <a:xfrm>
            <a:off x="276039" y="1087207"/>
            <a:ext cx="3381561" cy="2616101"/>
          </a:xfrm>
          <a:prstGeom prst="rect">
            <a:avLst/>
          </a:prstGeom>
        </p:spPr>
        <p:txBody>
          <a:bodyPr wrap="square">
            <a:spAutoFit/>
          </a:bodyPr>
          <a:lstStyle/>
          <a:p>
            <a:pPr marL="285750" indent="-285750">
              <a:buFont typeface="Arial" charset="0"/>
              <a:buChar char="•"/>
            </a:pPr>
            <a:r>
              <a:rPr lang="en-US" sz="2400" b="1" dirty="0">
                <a:solidFill>
                  <a:schemeClr val="accent2"/>
                </a:solidFill>
              </a:rPr>
              <a:t>Listen actively as two of your peers </a:t>
            </a:r>
            <a:r>
              <a:rPr lang="en-US" sz="2400" b="1" dirty="0" smtClean="0">
                <a:solidFill>
                  <a:schemeClr val="accent2"/>
                </a:solidFill>
              </a:rPr>
              <a:t>present</a:t>
            </a:r>
          </a:p>
          <a:p>
            <a:pPr marL="285750" indent="-285750">
              <a:buFont typeface="Arial" charset="0"/>
              <a:buChar char="•"/>
            </a:pPr>
            <a:endParaRPr lang="en-US" sz="1000" b="1" dirty="0">
              <a:solidFill>
                <a:schemeClr val="accent2"/>
              </a:solidFill>
            </a:endParaRPr>
          </a:p>
          <a:p>
            <a:pPr marL="285750" indent="-285750">
              <a:buFont typeface="Arial" charset="0"/>
              <a:buChar char="•"/>
            </a:pPr>
            <a:r>
              <a:rPr lang="en-US" sz="2400" b="1" dirty="0" smtClean="0">
                <a:solidFill>
                  <a:schemeClr val="accent2"/>
                </a:solidFill>
              </a:rPr>
              <a:t>How did they meet the criteria? </a:t>
            </a:r>
          </a:p>
          <a:p>
            <a:pPr marL="285750" indent="-285750">
              <a:buFont typeface="Arial" charset="0"/>
              <a:buChar char="•"/>
            </a:pPr>
            <a:endParaRPr lang="en-US" sz="1000" b="1" dirty="0">
              <a:solidFill>
                <a:schemeClr val="accent2"/>
              </a:solidFill>
            </a:endParaRPr>
          </a:p>
          <a:p>
            <a:pPr marL="285750" indent="-285750">
              <a:buFont typeface="Arial" charset="0"/>
              <a:buChar char="•"/>
            </a:pPr>
            <a:r>
              <a:rPr lang="en-US" sz="2400" b="1" dirty="0" smtClean="0">
                <a:solidFill>
                  <a:schemeClr val="accent2"/>
                </a:solidFill>
              </a:rPr>
              <a:t>What feedback can we give them?</a:t>
            </a:r>
            <a:endParaRPr lang="en-US" sz="2400" b="1" dirty="0">
              <a:solidFill>
                <a:schemeClr val="accent2"/>
              </a:solidFill>
            </a:endParaRP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8786" y="1087207"/>
            <a:ext cx="8257983" cy="5133662"/>
          </a:xfrm>
          <a:prstGeom prst="rect">
            <a:avLst/>
          </a:prstGeom>
          <a:ln w="12700">
            <a:solidFill>
              <a:schemeClr val="tx1"/>
            </a:solidFill>
          </a:ln>
        </p:spPr>
      </p:pic>
    </p:spTree>
    <p:extLst>
      <p:ext uri="{BB962C8B-B14F-4D97-AF65-F5344CB8AC3E}">
        <p14:creationId xmlns:p14="http://schemas.microsoft.com/office/powerpoint/2010/main" val="3777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9067" y="432855"/>
            <a:ext cx="8187719" cy="871266"/>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2070322"/>
            <a:ext cx="5025945" cy="4079677"/>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spTree>
    <p:extLst>
      <p:ext uri="{BB962C8B-B14F-4D97-AF65-F5344CB8AC3E}">
        <p14:creationId xmlns:p14="http://schemas.microsoft.com/office/powerpoint/2010/main" val="169248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67817" y="82452"/>
            <a:ext cx="6508366" cy="68834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solidFill>
                  <a:schemeClr val="tx1"/>
                </a:solidFill>
                <a:latin typeface="Century Gothic" charset="0"/>
                <a:ea typeface="Century Gothic" charset="0"/>
                <a:cs typeface="Century Gothic" charset="0"/>
              </a:rPr>
              <a:t>Give </a:t>
            </a:r>
            <a:r>
              <a:rPr lang="en-US" sz="4000" b="1" smtClean="0">
                <a:solidFill>
                  <a:schemeClr val="tx1"/>
                </a:solidFill>
                <a:latin typeface="Century Gothic" charset="0"/>
                <a:ea typeface="Century Gothic" charset="0"/>
                <a:cs typeface="Century Gothic" charset="0"/>
              </a:rPr>
              <a:t>&amp; Receive Feedback</a:t>
            </a:r>
            <a:endParaRPr lang="en-US" sz="4000" dirty="0">
              <a:solidFill>
                <a:schemeClr val="tx1"/>
              </a:solidFill>
              <a:latin typeface="Century Gothic" charset="0"/>
              <a:ea typeface="Century Gothic" charset="0"/>
              <a:cs typeface="Century Gothic" charset="0"/>
            </a:endParaRPr>
          </a:p>
        </p:txBody>
      </p:sp>
      <p:sp>
        <p:nvSpPr>
          <p:cNvPr id="9" name="TextBox 8"/>
          <p:cNvSpPr txBox="1"/>
          <p:nvPr/>
        </p:nvSpPr>
        <p:spPr>
          <a:xfrm>
            <a:off x="361647" y="3138786"/>
            <a:ext cx="4001033" cy="2908489"/>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project slides</a:t>
            </a:r>
          </a:p>
          <a:p>
            <a:pPr algn="ctr"/>
            <a:endParaRPr lang="en-US" sz="5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Take turns with your partner to present the slides</a:t>
            </a:r>
          </a:p>
          <a:p>
            <a:pPr marL="800100" lvl="1" indent="-342900">
              <a:buFont typeface="Arial" charset="0"/>
              <a:buChar char="•"/>
            </a:pPr>
            <a:endParaRPr lang="en-US" sz="500" dirty="0" smtClean="0"/>
          </a:p>
          <a:p>
            <a:pPr marL="800100" lvl="1" indent="-342900">
              <a:buFont typeface="Arial" charset="0"/>
              <a:buChar char="•"/>
            </a:pPr>
            <a:endParaRPr lang="en-US" sz="500" dirty="0" smtClean="0"/>
          </a:p>
          <a:p>
            <a:pPr marL="800100" lvl="1"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44" y="274418"/>
            <a:ext cx="3633338" cy="2755221"/>
          </a:xfrm>
          <a:prstGeom prst="rect">
            <a:avLst/>
          </a:prstGeom>
        </p:spPr>
      </p:pic>
      <p:sp>
        <p:nvSpPr>
          <p:cNvPr id="21" name="TextBox 20"/>
          <p:cNvSpPr txBox="1"/>
          <p:nvPr/>
        </p:nvSpPr>
        <p:spPr>
          <a:xfrm>
            <a:off x="6877167" y="4323726"/>
            <a:ext cx="4915434" cy="1723549"/>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p>
          <a:p>
            <a:pPr algn="ctr"/>
            <a:endParaRPr lang="en-US" sz="800" b="1" u="sng" dirty="0" smtClean="0"/>
          </a:p>
          <a:p>
            <a:pPr marL="342900" indent="-342900">
              <a:buFont typeface="Arial" charset="0"/>
              <a:buChar char="•"/>
            </a:pPr>
            <a:r>
              <a:rPr lang="en-US" sz="2000" dirty="0" smtClean="0"/>
              <a:t>Listen actively as the other pair presents</a:t>
            </a:r>
          </a:p>
          <a:p>
            <a:pPr marL="342900" indent="-342900">
              <a:buFont typeface="Arial" charset="0"/>
              <a:buChar char="•"/>
            </a:pPr>
            <a:endParaRPr lang="en-US" sz="1000" dirty="0" smtClean="0"/>
          </a:p>
          <a:p>
            <a:pPr marL="342900" indent="-342900">
              <a:buFont typeface="Arial" charset="0"/>
              <a:buChar char="•"/>
            </a:pPr>
            <a:r>
              <a:rPr lang="en-US" sz="2000" dirty="0" smtClean="0"/>
              <a:t>Use the Research Project Checklist to provide specific feedback</a:t>
            </a:r>
          </a:p>
          <a:p>
            <a:pPr marL="342900" indent="-342900">
              <a:buFont typeface="Arial" charset="0"/>
              <a:buChar char="•"/>
            </a:pPr>
            <a:endParaRPr lang="en-US" sz="800" dirty="0" smtClean="0"/>
          </a:p>
        </p:txBody>
      </p:sp>
      <p:sp>
        <p:nvSpPr>
          <p:cNvPr id="2" name="Left-Right Arrow 1"/>
          <p:cNvSpPr/>
          <p:nvPr/>
        </p:nvSpPr>
        <p:spPr>
          <a:xfrm>
            <a:off x="4571044" y="4700584"/>
            <a:ext cx="2097759"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167" y="1024570"/>
            <a:ext cx="4915434" cy="3126454"/>
          </a:xfrm>
          <a:prstGeom prst="rect">
            <a:avLst/>
          </a:prstGeom>
          <a:ln w="12700">
            <a:solidFill>
              <a:schemeClr val="tx1"/>
            </a:solidFill>
          </a:ln>
        </p:spPr>
      </p:pic>
    </p:spTree>
    <p:extLst>
      <p:ext uri="{BB962C8B-B14F-4D97-AF65-F5344CB8AC3E}">
        <p14:creationId xmlns:p14="http://schemas.microsoft.com/office/powerpoint/2010/main" val="194574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230" y="1236709"/>
            <a:ext cx="2594123" cy="1649988"/>
          </a:xfrm>
          <a:prstGeom prst="rect">
            <a:avLst/>
          </a:prstGeom>
          <a:ln w="12700">
            <a:solidFill>
              <a:schemeClr val="tx1"/>
            </a:solidFill>
          </a:ln>
        </p:spPr>
      </p:pic>
      <p:sp>
        <p:nvSpPr>
          <p:cNvPr id="9" name="TextBox 8"/>
          <p:cNvSpPr txBox="1"/>
          <p:nvPr/>
        </p:nvSpPr>
        <p:spPr>
          <a:xfrm>
            <a:off x="335994" y="1236709"/>
            <a:ext cx="4191939" cy="452431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2400" b="1" u="sng" dirty="0" smtClean="0"/>
              <a:t>PARTNER WORK</a:t>
            </a:r>
          </a:p>
          <a:p>
            <a:pPr algn="ctr"/>
            <a:endParaRPr lang="en-US" sz="1000" b="1" u="sng" dirty="0" smtClean="0"/>
          </a:p>
          <a:p>
            <a:r>
              <a:rPr lang="en-US" sz="2400" dirty="0" smtClean="0"/>
              <a:t>Collaborate with your partner to</a:t>
            </a:r>
            <a:r>
              <a:rPr lang="is-IS" sz="2400" dirty="0" smtClean="0"/>
              <a:t>…</a:t>
            </a:r>
            <a:endParaRPr lang="en-US" sz="2400" dirty="0" smtClean="0"/>
          </a:p>
          <a:p>
            <a:endParaRPr lang="en-US" sz="1000" dirty="0"/>
          </a:p>
          <a:p>
            <a:pPr marL="342900" indent="-342900">
              <a:buFont typeface="Arial" charset="0"/>
              <a:buChar char="•"/>
            </a:pPr>
            <a:r>
              <a:rPr lang="en-US" sz="2400" dirty="0" smtClean="0">
                <a:latin typeface="Calibri" charset="0"/>
                <a:ea typeface="Calibri" charset="0"/>
                <a:cs typeface="Calibri" charset="0"/>
              </a:rPr>
              <a:t>use the feedback you received to revise your presentation</a:t>
            </a:r>
          </a:p>
          <a:p>
            <a:pPr marL="342900" indent="-342900">
              <a:buFont typeface="Arial" charset="0"/>
              <a:buChar char="•"/>
            </a:pPr>
            <a:endParaRPr lang="en-US" sz="1000" dirty="0">
              <a:latin typeface="Calibri" charset="0"/>
              <a:ea typeface="Calibri" charset="0"/>
              <a:cs typeface="Calibri" charset="0"/>
            </a:endParaRPr>
          </a:p>
          <a:p>
            <a:pPr marL="342900" indent="-342900">
              <a:buFont typeface="Arial" charset="0"/>
              <a:buChar char="•"/>
            </a:pPr>
            <a:r>
              <a:rPr lang="en-US" sz="2400" dirty="0" smtClean="0">
                <a:latin typeface="Calibri" charset="0"/>
                <a:ea typeface="Calibri" charset="0"/>
                <a:cs typeface="Calibri" charset="0"/>
              </a:rPr>
              <a:t>use technology to create the presentation</a:t>
            </a:r>
          </a:p>
          <a:p>
            <a:pPr marL="342900" indent="-342900">
              <a:buFont typeface="Arial" charset="0"/>
              <a:buChar char="•"/>
            </a:pPr>
            <a:endParaRPr lang="en-US" sz="1000" dirty="0">
              <a:latin typeface="Calibri" charset="0"/>
              <a:ea typeface="Calibri" charset="0"/>
              <a:cs typeface="Calibri" charset="0"/>
            </a:endParaRPr>
          </a:p>
          <a:p>
            <a:pPr marL="342900" indent="-342900">
              <a:buFont typeface="Arial" charset="0"/>
              <a:buChar char="•"/>
            </a:pPr>
            <a:r>
              <a:rPr lang="en-US" sz="2400" dirty="0" smtClean="0">
                <a:latin typeface="Calibri" charset="0"/>
                <a:ea typeface="Calibri" charset="0"/>
                <a:cs typeface="Calibri" charset="0"/>
              </a:rPr>
              <a:t>save the file so that it is ready to present </a:t>
            </a:r>
            <a:endParaRPr lang="en-US" sz="2400" dirty="0">
              <a:latin typeface="Calibri" charset="0"/>
              <a:ea typeface="Calibri" charset="0"/>
              <a:cs typeface="Calibri" charset="0"/>
            </a:endParaRPr>
          </a:p>
        </p:txBody>
      </p:sp>
      <p:sp>
        <p:nvSpPr>
          <p:cNvPr id="2" name="Title 1"/>
          <p:cNvSpPr>
            <a:spLocks noGrp="1"/>
          </p:cNvSpPr>
          <p:nvPr>
            <p:ph type="title" idx="4294967295"/>
          </p:nvPr>
        </p:nvSpPr>
        <p:spPr>
          <a:xfrm>
            <a:off x="1864378" y="48676"/>
            <a:ext cx="8837165" cy="957017"/>
          </a:xfrm>
        </p:spPr>
        <p:txBody>
          <a:bodyPr>
            <a:noAutofit/>
          </a:bodyPr>
          <a:lstStyle/>
          <a:p>
            <a:pPr algn="ctr"/>
            <a:r>
              <a:rPr lang="en-US" sz="2800" b="1" dirty="0" smtClean="0">
                <a:latin typeface="Century Gothic" charset="0"/>
                <a:ea typeface="Century Gothic" charset="0"/>
                <a:cs typeface="Century Gothic" charset="0"/>
              </a:rPr>
              <a:t>REVISE THE PROJECT</a:t>
            </a:r>
            <a:r>
              <a:rPr lang="en-US" sz="2800" b="1" dirty="0">
                <a:latin typeface="Century Gothic" charset="0"/>
                <a:ea typeface="Century Gothic" charset="0"/>
                <a:cs typeface="Century Gothic" charset="0"/>
              </a:rPr>
              <a:t> </a:t>
            </a:r>
            <a:r>
              <a:rPr lang="en-US" sz="2800" b="1" dirty="0" smtClean="0">
                <a:latin typeface="Century Gothic" charset="0"/>
                <a:ea typeface="Century Gothic" charset="0"/>
                <a:cs typeface="Century Gothic" charset="0"/>
              </a:rPr>
              <a:t>&amp;</a:t>
            </a:r>
            <a:br>
              <a:rPr lang="en-US" sz="2800" b="1" dirty="0" smtClean="0">
                <a:latin typeface="Century Gothic" charset="0"/>
                <a:ea typeface="Century Gothic" charset="0"/>
                <a:cs typeface="Century Gothic" charset="0"/>
              </a:rPr>
            </a:br>
            <a:r>
              <a:rPr lang="en-US" sz="2800" b="1" dirty="0" smtClean="0">
                <a:latin typeface="Century Gothic" charset="0"/>
                <a:ea typeface="Century Gothic" charset="0"/>
                <a:cs typeface="Century Gothic" charset="0"/>
              </a:rPr>
              <a:t>USE TECHNOLOGY TO CREATE THE PRESENTATION</a:t>
            </a:r>
            <a:endParaRPr lang="en-US" sz="2800" b="1" dirty="0">
              <a:latin typeface="Century Gothic" charset="0"/>
              <a:ea typeface="Century Gothic" charset="0"/>
              <a:cs typeface="Century Gothic"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388" y="1703492"/>
            <a:ext cx="4021635" cy="40216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1700">
            <a:off x="4946654" y="2684514"/>
            <a:ext cx="2518012" cy="1654594"/>
          </a:xfrm>
          <a:prstGeom prst="rect">
            <a:avLst/>
          </a:prstGeom>
          <a:ln>
            <a:solidFill>
              <a:schemeClr val="tx1"/>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42131">
            <a:off x="5079937" y="4236770"/>
            <a:ext cx="2406049" cy="1727956"/>
          </a:xfrm>
          <a:prstGeom prst="rect">
            <a:avLst/>
          </a:prstGeom>
          <a:ln>
            <a:solidFill>
              <a:schemeClr val="tx1"/>
            </a:solidFill>
          </a:ln>
        </p:spPr>
      </p:pic>
    </p:spTree>
    <p:extLst>
      <p:ext uri="{BB962C8B-B14F-4D97-AF65-F5344CB8AC3E}">
        <p14:creationId xmlns:p14="http://schemas.microsoft.com/office/powerpoint/2010/main" val="128267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7959" y="1653684"/>
            <a:ext cx="11119572" cy="4489695"/>
          </a:xfrm>
        </p:spPr>
        <p:txBody>
          <a:bodyPr>
            <a:noAutofit/>
          </a:bodyPr>
          <a:lstStyle/>
          <a:p>
            <a:pPr marL="0" indent="0">
              <a:buNone/>
            </a:pPr>
            <a:r>
              <a:rPr lang="en-US" sz="2600" dirty="0">
                <a:latin typeface="Calibri" charset="0"/>
                <a:ea typeface="Calibri" charset="0"/>
                <a:cs typeface="Calibri" charset="0"/>
              </a:rPr>
              <a:t>In this lesson</a:t>
            </a:r>
            <a:r>
              <a:rPr lang="en-US" sz="2600" dirty="0" smtClean="0">
                <a:latin typeface="Calibri" charset="0"/>
                <a:ea typeface="Calibri" charset="0"/>
                <a:cs typeface="Calibri" charset="0"/>
              </a:rPr>
              <a:t>, you will collaborate with </a:t>
            </a:r>
            <a:r>
              <a:rPr lang="en-US" sz="2600" dirty="0">
                <a:latin typeface="Calibri" charset="0"/>
                <a:ea typeface="Calibri" charset="0"/>
                <a:cs typeface="Calibri" charset="0"/>
              </a:rPr>
              <a:t>a </a:t>
            </a:r>
            <a:r>
              <a:rPr lang="en-US" sz="2600" dirty="0" smtClean="0">
                <a:latin typeface="Calibri" charset="0"/>
                <a:ea typeface="Calibri" charset="0"/>
                <a:cs typeface="Calibri" charset="0"/>
              </a:rPr>
              <a:t>partner to</a:t>
            </a:r>
            <a:r>
              <a:rPr lang="is-IS" sz="2600" dirty="0" smtClean="0">
                <a:latin typeface="Calibri" charset="0"/>
                <a:ea typeface="Calibri" charset="0"/>
                <a:cs typeface="Calibri" charset="0"/>
              </a:rPr>
              <a:t>…</a:t>
            </a:r>
            <a:endParaRPr lang="en-US" sz="26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select a question to research</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research your question online</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read and interpret the sources you select</a:t>
            </a:r>
          </a:p>
          <a:p>
            <a:pPr lvl="3">
              <a:lnSpc>
                <a:spcPct val="150000"/>
              </a:lnSpc>
              <a:buFont typeface="Wingdings" charset="2"/>
              <a:buChar char="q"/>
            </a:pPr>
            <a:r>
              <a:rPr lang="en-US" sz="2600" dirty="0" smtClean="0">
                <a:latin typeface="Calibri" charset="0"/>
                <a:ea typeface="Calibri" charset="0"/>
                <a:cs typeface="Calibri" charset="0"/>
              </a:rPr>
              <a:t>gather </a:t>
            </a:r>
            <a:r>
              <a:rPr lang="en-US" sz="2600" dirty="0">
                <a:latin typeface="Calibri" charset="0"/>
                <a:ea typeface="Calibri" charset="0"/>
                <a:cs typeface="Calibri" charset="0"/>
              </a:rPr>
              <a:t>and document information you find about your </a:t>
            </a:r>
            <a:r>
              <a:rPr lang="en-US" sz="2600" dirty="0" smtClean="0">
                <a:latin typeface="Calibri" charset="0"/>
                <a:ea typeface="Calibri" charset="0"/>
                <a:cs typeface="Calibri" charset="0"/>
              </a:rPr>
              <a:t>question</a:t>
            </a:r>
          </a:p>
          <a:p>
            <a:pPr lvl="3">
              <a:lnSpc>
                <a:spcPct val="150000"/>
              </a:lnSpc>
              <a:buFont typeface="Wingdings" charset="2"/>
              <a:buChar char="q"/>
            </a:pPr>
            <a:r>
              <a:rPr lang="en-US" sz="2600" dirty="0">
                <a:latin typeface="Calibri" charset="0"/>
                <a:ea typeface="Calibri" charset="0"/>
                <a:cs typeface="Calibri" charset="0"/>
              </a:rPr>
              <a:t>create a graphic organizer to </a:t>
            </a:r>
            <a:r>
              <a:rPr lang="en-US" sz="2600" dirty="0" smtClean="0">
                <a:latin typeface="Calibri" charset="0"/>
                <a:ea typeface="Calibri" charset="0"/>
                <a:cs typeface="Calibri" charset="0"/>
              </a:rPr>
              <a:t>share your findings with another pair</a:t>
            </a:r>
          </a:p>
          <a:p>
            <a:pPr lvl="3">
              <a:lnSpc>
                <a:spcPct val="150000"/>
              </a:lnSpc>
              <a:buFont typeface="Wingdings" charset="2"/>
              <a:buChar char="q"/>
            </a:pPr>
            <a:endParaRPr lang="en-US" sz="2000" dirty="0" smtClean="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418037" y="349636"/>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674" y="96680"/>
            <a:ext cx="4115597" cy="1299662"/>
          </a:xfrm>
          <a:prstGeom prst="rect">
            <a:avLst/>
          </a:prstGeom>
        </p:spPr>
      </p:pic>
    </p:spTree>
    <p:extLst>
      <p:ext uri="{BB962C8B-B14F-4D97-AF65-F5344CB8AC3E}">
        <p14:creationId xmlns:p14="http://schemas.microsoft.com/office/powerpoint/2010/main" val="128186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45974" y="123535"/>
            <a:ext cx="4440397" cy="6656823"/>
          </a:xfr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a:t>
            </a:r>
            <a:r>
              <a:rPr lang="en-US" sz="2400" b="1" dirty="0" smtClean="0"/>
              <a:t>Project Planning Tool in your Artifacts </a:t>
            </a:r>
            <a:r>
              <a:rPr lang="en-US" sz="2400" b="1" dirty="0"/>
              <a:t>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5122313" y="1126921"/>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5128845" y="1707083"/>
            <a:ext cx="415498" cy="369332"/>
          </a:xfrm>
          <a:prstGeom prst="rect">
            <a:avLst/>
          </a:prstGeom>
        </p:spPr>
        <p:txBody>
          <a:bodyPr wrap="none">
            <a:spAutoFit/>
          </a:bodyPr>
          <a:lstStyle/>
          <a:p>
            <a:r>
              <a:rPr lang="en-US"/>
              <a:t>✓</a:t>
            </a:r>
            <a:endParaRPr lang="en-US" dirty="0"/>
          </a:p>
        </p:txBody>
      </p:sp>
      <p:sp>
        <p:nvSpPr>
          <p:cNvPr id="9" name="Rectangle 8"/>
          <p:cNvSpPr/>
          <p:nvPr/>
        </p:nvSpPr>
        <p:spPr>
          <a:xfrm>
            <a:off x="5128845" y="2218441"/>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832717" y="2218441"/>
            <a:ext cx="2250831" cy="369332"/>
          </a:xfrm>
          <a:prstGeom prst="rect">
            <a:avLst/>
          </a:prstGeom>
          <a:noFill/>
        </p:spPr>
        <p:txBody>
          <a:bodyPr wrap="square" rtlCol="0">
            <a:spAutoFit/>
          </a:bodyPr>
          <a:lstStyle/>
          <a:p>
            <a:r>
              <a:rPr lang="en-US" dirty="0" smtClean="0"/>
              <a:t>Buffalo Soldiers</a:t>
            </a:r>
            <a:endParaRPr lang="en-US" dirty="0"/>
          </a:p>
        </p:txBody>
      </p:sp>
      <p:sp>
        <p:nvSpPr>
          <p:cNvPr id="11" name="TextBox 10"/>
          <p:cNvSpPr txBox="1"/>
          <p:nvPr/>
        </p:nvSpPr>
        <p:spPr>
          <a:xfrm>
            <a:off x="6145416" y="622606"/>
            <a:ext cx="2250831" cy="369332"/>
          </a:xfrm>
          <a:prstGeom prst="rect">
            <a:avLst/>
          </a:prstGeom>
          <a:noFill/>
        </p:spPr>
        <p:txBody>
          <a:bodyPr wrap="square" rtlCol="0">
            <a:spAutoFit/>
          </a:bodyPr>
          <a:lstStyle/>
          <a:p>
            <a:r>
              <a:rPr lang="en-US" smtClean="0"/>
              <a:t>Buffalo Soldiers</a:t>
            </a:r>
            <a:endParaRPr lang="en-US"/>
          </a:p>
        </p:txBody>
      </p:sp>
      <p:sp>
        <p:nvSpPr>
          <p:cNvPr id="12" name="Rectangle 11"/>
          <p:cNvSpPr/>
          <p:nvPr/>
        </p:nvSpPr>
        <p:spPr>
          <a:xfrm>
            <a:off x="5128845" y="2487182"/>
            <a:ext cx="415498" cy="369332"/>
          </a:xfrm>
          <a:prstGeom prst="rect">
            <a:avLst/>
          </a:prstGeom>
        </p:spPr>
        <p:txBody>
          <a:bodyPr wrap="none">
            <a:spAutoFit/>
          </a:bodyPr>
          <a:lstStyle/>
          <a:p>
            <a:r>
              <a:rPr lang="en-US"/>
              <a:t>✓</a:t>
            </a:r>
            <a:endParaRPr lang="en-US" dirty="0"/>
          </a:p>
        </p:txBody>
      </p:sp>
      <p:sp>
        <p:nvSpPr>
          <p:cNvPr id="13" name="Rectangle 12"/>
          <p:cNvSpPr/>
          <p:nvPr/>
        </p:nvSpPr>
        <p:spPr>
          <a:xfrm>
            <a:off x="5128845" y="3010054"/>
            <a:ext cx="415498" cy="369332"/>
          </a:xfrm>
          <a:prstGeom prst="rect">
            <a:avLst/>
          </a:prstGeom>
        </p:spPr>
        <p:txBody>
          <a:bodyPr wrap="none">
            <a:spAutoFit/>
          </a:bodyPr>
          <a:lstStyle/>
          <a:p>
            <a:r>
              <a:rPr lang="en-US"/>
              <a:t>✓</a:t>
            </a:r>
            <a:endParaRPr lang="en-US" dirty="0"/>
          </a:p>
        </p:txBody>
      </p:sp>
      <p:sp>
        <p:nvSpPr>
          <p:cNvPr id="14" name="Rectangle 13"/>
          <p:cNvSpPr/>
          <p:nvPr/>
        </p:nvSpPr>
        <p:spPr>
          <a:xfrm>
            <a:off x="5128845" y="3782055"/>
            <a:ext cx="415498" cy="369332"/>
          </a:xfrm>
          <a:prstGeom prst="rect">
            <a:avLst/>
          </a:prstGeom>
        </p:spPr>
        <p:txBody>
          <a:bodyPr wrap="none">
            <a:spAutoFit/>
          </a:bodyPr>
          <a:lstStyle/>
          <a:p>
            <a:r>
              <a:rPr lang="en-US"/>
              <a:t>✓</a:t>
            </a:r>
            <a:endParaRPr lang="en-US" dirty="0"/>
          </a:p>
        </p:txBody>
      </p:sp>
      <p:sp>
        <p:nvSpPr>
          <p:cNvPr id="15" name="Rectangle 14"/>
          <p:cNvSpPr/>
          <p:nvPr/>
        </p:nvSpPr>
        <p:spPr>
          <a:xfrm>
            <a:off x="5122313" y="5356211"/>
            <a:ext cx="415498" cy="369332"/>
          </a:xfrm>
          <a:prstGeom prst="rect">
            <a:avLst/>
          </a:prstGeom>
        </p:spPr>
        <p:txBody>
          <a:bodyPr wrap="none">
            <a:spAutoFit/>
          </a:bodyPr>
          <a:lstStyle/>
          <a:p>
            <a:r>
              <a:rPr lang="en-US"/>
              <a:t>✓</a:t>
            </a:r>
            <a:endParaRPr lang="en-US" dirty="0"/>
          </a:p>
        </p:txBody>
      </p:sp>
      <p:sp>
        <p:nvSpPr>
          <p:cNvPr id="16" name="Rectangle 15"/>
          <p:cNvSpPr/>
          <p:nvPr/>
        </p:nvSpPr>
        <p:spPr>
          <a:xfrm>
            <a:off x="5128845" y="4301397"/>
            <a:ext cx="415498" cy="369332"/>
          </a:xfrm>
          <a:prstGeom prst="rect">
            <a:avLst/>
          </a:prstGeom>
        </p:spPr>
        <p:txBody>
          <a:bodyPr wrap="none">
            <a:spAutoFit/>
          </a:bodyPr>
          <a:lstStyle/>
          <a:p>
            <a:r>
              <a:rPr lang="en-US"/>
              <a:t>✓</a:t>
            </a:r>
            <a:endParaRPr lang="en-US" dirty="0"/>
          </a:p>
        </p:txBody>
      </p:sp>
      <p:sp>
        <p:nvSpPr>
          <p:cNvPr id="17" name="Rectangle 16"/>
          <p:cNvSpPr/>
          <p:nvPr/>
        </p:nvSpPr>
        <p:spPr>
          <a:xfrm>
            <a:off x="5122313" y="3522384"/>
            <a:ext cx="415498" cy="369332"/>
          </a:xfrm>
          <a:prstGeom prst="rect">
            <a:avLst/>
          </a:prstGeom>
        </p:spPr>
        <p:txBody>
          <a:bodyPr wrap="none">
            <a:spAutoFit/>
          </a:bodyPr>
          <a:lstStyle/>
          <a:p>
            <a:r>
              <a:rPr lang="en-US"/>
              <a:t>✓</a:t>
            </a:r>
            <a:endParaRPr lang="en-US" dirty="0"/>
          </a:p>
        </p:txBody>
      </p:sp>
      <p:sp>
        <p:nvSpPr>
          <p:cNvPr id="18" name="Rectangle 17"/>
          <p:cNvSpPr/>
          <p:nvPr/>
        </p:nvSpPr>
        <p:spPr>
          <a:xfrm>
            <a:off x="5128845" y="4837175"/>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34061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4219" y="226647"/>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600265" y="1567065"/>
            <a:ext cx="11342313" cy="3288208"/>
          </a:xfrm>
        </p:spPr>
        <p:txBody>
          <a:bodyPr>
            <a:noAutofit/>
          </a:bodyPr>
          <a:lstStyle/>
          <a:p>
            <a:pPr marL="0" indent="0">
              <a:lnSpc>
                <a:spcPct val="100000"/>
              </a:lnSpc>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worked to understand </a:t>
            </a:r>
            <a:r>
              <a:rPr lang="en-US" sz="2000" dirty="0">
                <a:latin typeface="Calibri" charset="0"/>
                <a:ea typeface="Calibri" charset="0"/>
                <a:cs typeface="Calibri" charset="0"/>
              </a:rPr>
              <a:t>the criteria for the project</a:t>
            </a:r>
            <a:endParaRPr lang="en-US" sz="1600"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reviewed </a:t>
            </a:r>
            <a:r>
              <a:rPr lang="en-US" sz="2000" dirty="0">
                <a:latin typeface="Calibri" charset="0"/>
                <a:ea typeface="Calibri" charset="0"/>
                <a:cs typeface="Calibri" charset="0"/>
              </a:rPr>
              <a:t>the information </a:t>
            </a:r>
            <a:r>
              <a:rPr lang="en-US" sz="2000" dirty="0" smtClean="0">
                <a:latin typeface="Calibri" charset="0"/>
                <a:ea typeface="Calibri" charset="0"/>
                <a:cs typeface="Calibri" charset="0"/>
              </a:rPr>
              <a:t>you </a:t>
            </a:r>
            <a:r>
              <a:rPr lang="en-US" sz="2000" dirty="0">
                <a:latin typeface="Calibri" charset="0"/>
                <a:ea typeface="Calibri" charset="0"/>
                <a:cs typeface="Calibri" charset="0"/>
              </a:rPr>
              <a:t>gathered</a:t>
            </a:r>
            <a:endParaRPr lang="en-US" sz="1600"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determined </a:t>
            </a:r>
            <a:r>
              <a:rPr lang="en-US" sz="2000" dirty="0">
                <a:latin typeface="Calibri" charset="0"/>
                <a:ea typeface="Calibri" charset="0"/>
                <a:cs typeface="Calibri" charset="0"/>
              </a:rPr>
              <a:t>if you </a:t>
            </a:r>
            <a:r>
              <a:rPr lang="en-US" sz="2000" dirty="0" smtClean="0">
                <a:latin typeface="Calibri" charset="0"/>
                <a:ea typeface="Calibri" charset="0"/>
                <a:cs typeface="Calibri" charset="0"/>
              </a:rPr>
              <a:t>needed </a:t>
            </a:r>
            <a:r>
              <a:rPr lang="en-US" sz="2000" dirty="0">
                <a:latin typeface="Calibri" charset="0"/>
                <a:ea typeface="Calibri" charset="0"/>
                <a:cs typeface="Calibri" charset="0"/>
              </a:rPr>
              <a:t>to continue your research </a:t>
            </a:r>
          </a:p>
          <a:p>
            <a:pPr lvl="3">
              <a:lnSpc>
                <a:spcPct val="100000"/>
              </a:lnSpc>
              <a:buFont typeface="Wingdings" charset="2"/>
              <a:buChar char="ü"/>
            </a:pPr>
            <a:r>
              <a:rPr lang="en-US" sz="2000" dirty="0" smtClean="0">
                <a:latin typeface="Calibri" charset="0"/>
                <a:ea typeface="Calibri" charset="0"/>
                <a:cs typeface="Calibri" charset="0"/>
              </a:rPr>
              <a:t>created </a:t>
            </a:r>
            <a:r>
              <a:rPr lang="en-US" sz="2000" dirty="0">
                <a:latin typeface="Calibri" charset="0"/>
                <a:ea typeface="Calibri" charset="0"/>
                <a:cs typeface="Calibri" charset="0"/>
              </a:rPr>
              <a:t>the slides for your project</a:t>
            </a:r>
          </a:p>
          <a:p>
            <a:pPr lvl="3">
              <a:lnSpc>
                <a:spcPct val="100000"/>
              </a:lnSpc>
              <a:buFont typeface="Wingdings" charset="2"/>
              <a:buChar char="ü"/>
            </a:pPr>
            <a:r>
              <a:rPr lang="en-US" sz="2000" dirty="0" smtClean="0">
                <a:latin typeface="Calibri" charset="0"/>
                <a:ea typeface="Calibri" charset="0"/>
                <a:cs typeface="Calibri" charset="0"/>
              </a:rPr>
              <a:t>shared </a:t>
            </a:r>
            <a:r>
              <a:rPr lang="en-US" sz="2000" dirty="0">
                <a:latin typeface="Calibri" charset="0"/>
                <a:ea typeface="Calibri" charset="0"/>
                <a:cs typeface="Calibri" charset="0"/>
              </a:rPr>
              <a:t>the slides with another pair</a:t>
            </a:r>
          </a:p>
          <a:p>
            <a:pPr lvl="3">
              <a:lnSpc>
                <a:spcPct val="100000"/>
              </a:lnSpc>
              <a:buFont typeface="Wingdings" charset="2"/>
              <a:buChar char="ü"/>
            </a:pPr>
            <a:r>
              <a:rPr lang="en-US" sz="2000" dirty="0" smtClean="0">
                <a:latin typeface="Calibri" charset="0"/>
                <a:ea typeface="Calibri" charset="0"/>
                <a:cs typeface="Calibri" charset="0"/>
              </a:rPr>
              <a:t>gave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received </a:t>
            </a:r>
            <a:r>
              <a:rPr lang="en-US" sz="2000" dirty="0">
                <a:latin typeface="Calibri" charset="0"/>
                <a:ea typeface="Calibri" charset="0"/>
                <a:cs typeface="Calibri" charset="0"/>
              </a:rPr>
              <a:t>feedback to revise your slides</a:t>
            </a:r>
            <a:endParaRPr lang="en-US" sz="1600" dirty="0">
              <a:latin typeface="Calibri" charset="0"/>
              <a:ea typeface="Calibri" charset="0"/>
              <a:cs typeface="Calibri" charset="0"/>
            </a:endParaRPr>
          </a:p>
          <a:p>
            <a:pPr>
              <a:lnSpc>
                <a:spcPct val="100000"/>
              </a:lnSpc>
            </a:pPr>
            <a:r>
              <a:rPr lang="en-US" i="1" dirty="0" smtClean="0"/>
              <a:t>Think</a:t>
            </a:r>
            <a:r>
              <a:rPr lang="mr-IN" i="1" dirty="0" smtClean="0"/>
              <a:t>…</a:t>
            </a:r>
            <a:endParaRPr lang="en-US" i="1" dirty="0" smtClean="0"/>
          </a:p>
          <a:p>
            <a:pPr lvl="2">
              <a:lnSpc>
                <a:spcPct val="100000"/>
              </a:lnSpc>
            </a:pPr>
            <a:r>
              <a:rPr lang="en-US" sz="2000" i="1" dirty="0" smtClean="0">
                <a:solidFill>
                  <a:schemeClr val="tx1"/>
                </a:solidFill>
              </a:rPr>
              <a:t>What helped you complete your project?</a:t>
            </a:r>
            <a:endParaRPr lang="en-US" sz="20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9" y="503467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499710" y="5255383"/>
            <a:ext cx="1599349" cy="1078328"/>
            <a:chOff x="-100817" y="4375361"/>
            <a:chExt cx="3576039" cy="253681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9" name="TextBox 8"/>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
        <p:nvSpPr>
          <p:cNvPr id="10" name="Rectangle 9"/>
          <p:cNvSpPr/>
          <p:nvPr/>
        </p:nvSpPr>
        <p:spPr>
          <a:xfrm>
            <a:off x="1719709" y="5025659"/>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89366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06998" y="5368103"/>
            <a:ext cx="11778017" cy="905698"/>
          </a:xfrm>
        </p:spPr>
        <p:txBody>
          <a:bodyPr/>
          <a:lstStyle/>
          <a:p>
            <a:pPr algn="ctr"/>
            <a:r>
              <a:rPr lang="en-US" sz="6000" b="1" dirty="0" smtClean="0">
                <a:latin typeface="+mn-lt"/>
              </a:rPr>
              <a:t>PRESENT THE PROJECT</a:t>
            </a:r>
            <a:endParaRPr lang="en-US" sz="6000" b="1" dirty="0">
              <a:latin typeface="+mn-lt"/>
            </a:endParaRPr>
          </a:p>
        </p:txBody>
      </p:sp>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dirty="0" smtClean="0">
                <a:solidFill>
                  <a:srgbClr val="63A537"/>
                </a:solidFill>
              </a:rPr>
              <a:t>LESSON 9A</a:t>
            </a:r>
            <a:endParaRPr lang="en-US" sz="10000" b="1" dirty="0">
              <a:solidFill>
                <a:srgbClr val="63A537"/>
              </a:solidFill>
            </a:endParaRPr>
          </a:p>
        </p:txBody>
      </p:sp>
      <p:pic>
        <p:nvPicPr>
          <p:cNvPr id="11" name="Picture Placeholder 9"/>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1081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7959" y="1653684"/>
            <a:ext cx="11119572" cy="4489695"/>
          </a:xfrm>
        </p:spPr>
        <p:txBody>
          <a:bodyPr>
            <a:noAutofit/>
          </a:bodyPr>
          <a:lstStyle/>
          <a:p>
            <a:pPr marL="0" indent="0">
              <a:buNone/>
            </a:pPr>
            <a:r>
              <a:rPr lang="en-US" sz="2600" dirty="0">
                <a:latin typeface="Calibri" charset="0"/>
                <a:ea typeface="Calibri" charset="0"/>
                <a:cs typeface="Calibri" charset="0"/>
              </a:rPr>
              <a:t>In this lesson</a:t>
            </a:r>
            <a:r>
              <a:rPr lang="en-US" sz="2600" dirty="0" smtClean="0">
                <a:latin typeface="Calibri" charset="0"/>
                <a:ea typeface="Calibri" charset="0"/>
                <a:cs typeface="Calibri" charset="0"/>
              </a:rPr>
              <a:t>, you will collaborate with </a:t>
            </a:r>
            <a:r>
              <a:rPr lang="en-US" sz="2600" dirty="0">
                <a:latin typeface="Calibri" charset="0"/>
                <a:ea typeface="Calibri" charset="0"/>
                <a:cs typeface="Calibri" charset="0"/>
              </a:rPr>
              <a:t>a </a:t>
            </a:r>
            <a:r>
              <a:rPr lang="en-US" sz="2600" dirty="0" smtClean="0">
                <a:latin typeface="Calibri" charset="0"/>
                <a:ea typeface="Calibri" charset="0"/>
                <a:cs typeface="Calibri" charset="0"/>
              </a:rPr>
              <a:t>partner to</a:t>
            </a:r>
            <a:r>
              <a:rPr lang="is-IS" sz="2600" dirty="0" smtClean="0">
                <a:latin typeface="Calibri" charset="0"/>
                <a:ea typeface="Calibri" charset="0"/>
                <a:cs typeface="Calibri" charset="0"/>
              </a:rPr>
              <a:t>…</a:t>
            </a:r>
            <a:endParaRPr lang="en-US" sz="26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understand the criteria for the oral presentation</a:t>
            </a:r>
          </a:p>
          <a:p>
            <a:pPr lvl="3">
              <a:lnSpc>
                <a:spcPct val="150000"/>
              </a:lnSpc>
              <a:buFont typeface="Wingdings" charset="2"/>
              <a:buChar char="q"/>
            </a:pPr>
            <a:r>
              <a:rPr lang="en-US" sz="2600" dirty="0" smtClean="0">
                <a:latin typeface="Calibri" charset="0"/>
                <a:ea typeface="Calibri" charset="0"/>
                <a:cs typeface="Calibri" charset="0"/>
              </a:rPr>
              <a:t>plan and practice before your present</a:t>
            </a:r>
          </a:p>
          <a:p>
            <a:pPr lvl="3">
              <a:lnSpc>
                <a:spcPct val="150000"/>
              </a:lnSpc>
              <a:buFont typeface="Wingdings" charset="2"/>
              <a:buChar char="q"/>
            </a:pPr>
            <a:r>
              <a:rPr lang="en-US" sz="2600" dirty="0" smtClean="0">
                <a:latin typeface="Calibri" charset="0"/>
                <a:ea typeface="Calibri" charset="0"/>
                <a:cs typeface="Calibri" charset="0"/>
              </a:rPr>
              <a:t>present to another pair</a:t>
            </a:r>
          </a:p>
          <a:p>
            <a:pPr lvl="3">
              <a:lnSpc>
                <a:spcPct val="150000"/>
              </a:lnSpc>
              <a:buFont typeface="Wingdings" charset="2"/>
              <a:buChar char="q"/>
            </a:pPr>
            <a:r>
              <a:rPr lang="en-US" sz="2600" dirty="0" smtClean="0">
                <a:latin typeface="Calibri" charset="0"/>
                <a:ea typeface="Calibri" charset="0"/>
                <a:cs typeface="Calibri" charset="0"/>
              </a:rPr>
              <a:t>give and receive feedback</a:t>
            </a:r>
            <a:endParaRPr lang="en-US" sz="20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reflect on the mini-research process</a:t>
            </a:r>
            <a:endParaRPr lang="en-US" sz="2000" dirty="0" smtClean="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418037" y="349636"/>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674" y="96680"/>
            <a:ext cx="4115597" cy="1299662"/>
          </a:xfrm>
          <a:prstGeom prst="rect">
            <a:avLst/>
          </a:prstGeom>
        </p:spPr>
      </p:pic>
    </p:spTree>
    <p:extLst>
      <p:ext uri="{BB962C8B-B14F-4D97-AF65-F5344CB8AC3E}">
        <p14:creationId xmlns:p14="http://schemas.microsoft.com/office/powerpoint/2010/main" val="195610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2594" y="222947"/>
            <a:ext cx="4576894" cy="1323439"/>
          </a:xfrm>
          <a:prstGeom prst="rect">
            <a:avLst/>
          </a:prstGeom>
          <a:noFill/>
        </p:spPr>
        <p:txBody>
          <a:bodyPr wrap="none" rtlCol="0">
            <a:spAutoFit/>
          </a:bodyPr>
          <a:lstStyle/>
          <a:p>
            <a:pPr algn="ctr"/>
            <a:r>
              <a:rPr lang="en-US" sz="4000" b="1" dirty="0" smtClean="0">
                <a:latin typeface="Century Gothic" charset="0"/>
                <a:ea typeface="Century Gothic" charset="0"/>
                <a:cs typeface="Century Gothic" charset="0"/>
              </a:rPr>
              <a:t>Oral Presentation </a:t>
            </a:r>
          </a:p>
          <a:p>
            <a:pPr algn="ctr"/>
            <a:r>
              <a:rPr lang="en-US" sz="4000" b="1" dirty="0" smtClean="0">
                <a:latin typeface="Century Gothic" charset="0"/>
                <a:ea typeface="Century Gothic" charset="0"/>
                <a:cs typeface="Century Gothic" charset="0"/>
              </a:rPr>
              <a:t>Criteria</a:t>
            </a:r>
            <a:endParaRPr lang="en-US" sz="4000" b="1" dirty="0">
              <a:latin typeface="Century Gothic" charset="0"/>
              <a:ea typeface="Century Gothic" charset="0"/>
              <a:cs typeface="Century Gothic" charset="0"/>
            </a:endParaRPr>
          </a:p>
        </p:txBody>
      </p:sp>
      <p:sp>
        <p:nvSpPr>
          <p:cNvPr id="4" name="Rectangle 3"/>
          <p:cNvSpPr/>
          <p:nvPr/>
        </p:nvSpPr>
        <p:spPr>
          <a:xfrm>
            <a:off x="376820" y="1705131"/>
            <a:ext cx="6505821" cy="3493264"/>
          </a:xfrm>
          <a:prstGeom prst="rect">
            <a:avLst/>
          </a:prstGeom>
        </p:spPr>
        <p:txBody>
          <a:bodyPr wrap="square">
            <a:spAutoFit/>
          </a:bodyPr>
          <a:lstStyle/>
          <a:p>
            <a:r>
              <a:rPr lang="en-US" sz="2800" b="1" dirty="0">
                <a:latin typeface="Calibri" charset="0"/>
                <a:ea typeface="Calibri" charset="0"/>
                <a:cs typeface="Arial" charset="0"/>
              </a:rPr>
              <a:t>During your presentation you will</a:t>
            </a:r>
            <a:r>
              <a:rPr lang="en-US" sz="2800" b="1" dirty="0" smtClean="0">
                <a:latin typeface="Calibri" charset="0"/>
                <a:ea typeface="Calibri" charset="0"/>
                <a:cs typeface="Arial" charset="0"/>
              </a:rPr>
              <a:t>…</a:t>
            </a:r>
          </a:p>
          <a:p>
            <a:endParaRPr lang="en-US" sz="1000" b="1" dirty="0">
              <a:latin typeface="Calibri" charset="0"/>
              <a:ea typeface="Calibri" charset="0"/>
              <a:cs typeface="Arial" charset="0"/>
            </a:endParaRPr>
          </a:p>
          <a:p>
            <a:pPr marL="457200" indent="-457200">
              <a:buFont typeface="Wingdings" charset="2"/>
              <a:buChar char="ü"/>
            </a:pPr>
            <a:r>
              <a:rPr lang="en-US" sz="2800" dirty="0"/>
              <a:t>use complex language and complete </a:t>
            </a:r>
            <a:r>
              <a:rPr lang="en-US" sz="2800" dirty="0" smtClean="0"/>
              <a:t>sentences</a:t>
            </a:r>
          </a:p>
          <a:p>
            <a:pPr marL="457200" indent="-457200">
              <a:buFont typeface="Wingdings" charset="2"/>
              <a:buChar char="ü"/>
            </a:pPr>
            <a:endParaRPr lang="en-US" sz="500" dirty="0" smtClean="0"/>
          </a:p>
          <a:p>
            <a:pPr marL="457200" indent="-457200">
              <a:buFont typeface="Wingdings" charset="2"/>
              <a:buChar char="ü"/>
            </a:pPr>
            <a:r>
              <a:rPr lang="en-US" sz="2800" dirty="0" smtClean="0"/>
              <a:t>take </a:t>
            </a:r>
            <a:r>
              <a:rPr lang="en-US" sz="2800" dirty="0"/>
              <a:t>turns when presenting </a:t>
            </a:r>
            <a:endParaRPr lang="en-US" sz="2800" dirty="0" smtClean="0"/>
          </a:p>
          <a:p>
            <a:pPr marL="457200" indent="-457200">
              <a:buFont typeface="Wingdings" charset="2"/>
              <a:buChar char="ü"/>
            </a:pPr>
            <a:endParaRPr lang="en-US" sz="500" dirty="0" smtClean="0"/>
          </a:p>
          <a:p>
            <a:pPr marL="457200" indent="-457200">
              <a:buFont typeface="Wingdings" charset="2"/>
              <a:buChar char="ü"/>
            </a:pPr>
            <a:r>
              <a:rPr lang="en-US" sz="2800" dirty="0"/>
              <a:t>stay on topic </a:t>
            </a:r>
            <a:endParaRPr lang="en-US" sz="2800" dirty="0" smtClean="0"/>
          </a:p>
          <a:p>
            <a:pPr marL="457200" lvl="0" indent="-457200">
              <a:buFont typeface="Wingdings" charset="2"/>
              <a:buChar char="ü"/>
            </a:pPr>
            <a:r>
              <a:rPr lang="en-US" sz="2800" dirty="0"/>
              <a:t>use eye contact and speak appropriately and </a:t>
            </a:r>
            <a:r>
              <a:rPr lang="en-US" sz="2800" dirty="0" smtClean="0"/>
              <a:t>clearly </a:t>
            </a:r>
          </a:p>
          <a:p>
            <a:pPr marL="457200" lvl="0" indent="-457200">
              <a:buFont typeface="Wingdings" charset="2"/>
              <a:buChar char="ü"/>
            </a:pPr>
            <a:endParaRPr lang="en-US" sz="500" dirty="0" smtClean="0"/>
          </a:p>
        </p:txBody>
      </p:sp>
      <p:sp>
        <p:nvSpPr>
          <p:cNvPr id="7" name="Rectangle 6"/>
          <p:cNvSpPr/>
          <p:nvPr/>
        </p:nvSpPr>
        <p:spPr>
          <a:xfrm>
            <a:off x="376820" y="5001601"/>
            <a:ext cx="10723085" cy="1077218"/>
          </a:xfrm>
          <a:prstGeom prst="rect">
            <a:avLst/>
          </a:prstGeom>
        </p:spPr>
        <p:txBody>
          <a:bodyPr wrap="square">
            <a:spAutoFit/>
          </a:bodyPr>
          <a:lstStyle/>
          <a:p>
            <a:pPr marL="457200" lvl="0" indent="-457200">
              <a:buFont typeface="Wingdings" charset="2"/>
              <a:buChar char="ü"/>
            </a:pPr>
            <a:r>
              <a:rPr lang="en-US" sz="2800" dirty="0"/>
              <a:t>explain the language and the images in the presentation </a:t>
            </a:r>
          </a:p>
          <a:p>
            <a:pPr marL="457200" lvl="0" indent="-457200">
              <a:buFont typeface="Wingdings" charset="2"/>
              <a:buChar char="ü"/>
            </a:pPr>
            <a:endParaRPr lang="en-US" sz="800" dirty="0"/>
          </a:p>
          <a:p>
            <a:pPr marL="457200" indent="-457200">
              <a:buFont typeface="Wingdings" charset="2"/>
              <a:buChar char="ü"/>
            </a:pPr>
            <a:r>
              <a:rPr lang="en-US" sz="2800" dirty="0"/>
              <a:t>answer questions from the audience  </a:t>
            </a:r>
          </a:p>
        </p:txBody>
      </p:sp>
      <p:grpSp>
        <p:nvGrpSpPr>
          <p:cNvPr id="14" name="Group 13"/>
          <p:cNvGrpSpPr/>
          <p:nvPr/>
        </p:nvGrpSpPr>
        <p:grpSpPr>
          <a:xfrm>
            <a:off x="7061812" y="385589"/>
            <a:ext cx="4770305" cy="4351663"/>
            <a:chOff x="7783356" y="418640"/>
            <a:chExt cx="4037743" cy="368077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145" t="14779" r="9089" b="10683"/>
            <a:stretch/>
          </p:blipFill>
          <p:spPr>
            <a:xfrm>
              <a:off x="7783356" y="418640"/>
              <a:ext cx="4037743" cy="3680771"/>
            </a:xfrm>
            <a:prstGeom prst="rect">
              <a:avLst/>
            </a:prstGeom>
            <a:ln w="12700">
              <a:solidFill>
                <a:schemeClr val="tx1"/>
              </a:solidFill>
            </a:ln>
          </p:spPr>
        </p:pic>
        <p:sp>
          <p:nvSpPr>
            <p:cNvPr id="9" name="Rectangle 8"/>
            <p:cNvSpPr/>
            <p:nvPr/>
          </p:nvSpPr>
          <p:spPr>
            <a:xfrm>
              <a:off x="8350786" y="1531345"/>
              <a:ext cx="176269" cy="341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39658" y="1553379"/>
              <a:ext cx="176269" cy="341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p:cNvSpPr/>
            <p:nvPr/>
          </p:nvSpPr>
          <p:spPr>
            <a:xfrm>
              <a:off x="10906699" y="1692963"/>
              <a:ext cx="420153" cy="3818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986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5236" y="1258049"/>
            <a:ext cx="3478803" cy="4154984"/>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2400" b="1" u="sng" dirty="0" smtClean="0"/>
              <a:t>PARTNER WORK</a:t>
            </a:r>
          </a:p>
          <a:p>
            <a:pPr algn="ctr"/>
            <a:endParaRPr lang="en-US" sz="1000" b="1" u="sng" dirty="0" smtClean="0"/>
          </a:p>
          <a:p>
            <a:r>
              <a:rPr lang="en-US" sz="2400" dirty="0" smtClean="0"/>
              <a:t>Collaborate with your partner to</a:t>
            </a:r>
            <a:r>
              <a:rPr lang="is-IS" sz="2400" dirty="0" smtClean="0"/>
              <a:t>…</a:t>
            </a:r>
            <a:endParaRPr lang="en-US" sz="2400" dirty="0" smtClean="0"/>
          </a:p>
          <a:p>
            <a:endParaRPr lang="en-US" sz="1000" dirty="0"/>
          </a:p>
          <a:p>
            <a:pPr marL="342900" indent="-342900">
              <a:buFont typeface="Arial" charset="0"/>
              <a:buChar char="•"/>
            </a:pPr>
            <a:r>
              <a:rPr lang="en-US" sz="2400" dirty="0" smtClean="0">
                <a:latin typeface="Calibri" charset="0"/>
                <a:ea typeface="Calibri" charset="0"/>
                <a:cs typeface="Calibri" charset="0"/>
              </a:rPr>
              <a:t>plan how you will present</a:t>
            </a:r>
          </a:p>
          <a:p>
            <a:pPr marL="342900" indent="-342900">
              <a:buFont typeface="Arial" charset="0"/>
              <a:buChar char="•"/>
            </a:pPr>
            <a:endParaRPr lang="en-US" sz="1000" dirty="0">
              <a:latin typeface="Calibri" charset="0"/>
              <a:ea typeface="Calibri" charset="0"/>
              <a:cs typeface="Calibri" charset="0"/>
            </a:endParaRPr>
          </a:p>
          <a:p>
            <a:pPr marL="342900" indent="-342900">
              <a:buFont typeface="Arial" charset="0"/>
              <a:buChar char="•"/>
            </a:pPr>
            <a:r>
              <a:rPr lang="en-US" sz="2400" dirty="0" smtClean="0">
                <a:latin typeface="Calibri" charset="0"/>
                <a:ea typeface="Calibri" charset="0"/>
                <a:cs typeface="Calibri" charset="0"/>
              </a:rPr>
              <a:t>practice presenting with your partner</a:t>
            </a:r>
          </a:p>
          <a:p>
            <a:pPr marL="342900" indent="-342900">
              <a:buFont typeface="Arial" charset="0"/>
              <a:buChar char="•"/>
            </a:pPr>
            <a:endParaRPr lang="en-US" sz="1000" dirty="0">
              <a:latin typeface="Calibri" charset="0"/>
              <a:ea typeface="Calibri" charset="0"/>
              <a:cs typeface="Calibri" charset="0"/>
            </a:endParaRPr>
          </a:p>
          <a:p>
            <a:pPr marL="342900" indent="-342900">
              <a:buFont typeface="Arial" charset="0"/>
              <a:buChar char="•"/>
            </a:pPr>
            <a:r>
              <a:rPr lang="en-US" sz="2400" dirty="0" smtClean="0">
                <a:latin typeface="Calibri" charset="0"/>
                <a:ea typeface="Calibri" charset="0"/>
                <a:cs typeface="Calibri" charset="0"/>
              </a:rPr>
              <a:t>be ready to present to another pair</a:t>
            </a:r>
            <a:endParaRPr lang="en-US" sz="2400" dirty="0">
              <a:latin typeface="Calibri" charset="0"/>
              <a:ea typeface="Calibri" charset="0"/>
              <a:cs typeface="Calibri" charset="0"/>
            </a:endParaRPr>
          </a:p>
        </p:txBody>
      </p:sp>
      <p:sp>
        <p:nvSpPr>
          <p:cNvPr id="2" name="Title 1"/>
          <p:cNvSpPr>
            <a:spLocks noGrp="1"/>
          </p:cNvSpPr>
          <p:nvPr>
            <p:ph type="title" idx="4294967295"/>
          </p:nvPr>
        </p:nvSpPr>
        <p:spPr>
          <a:xfrm>
            <a:off x="465236" y="246980"/>
            <a:ext cx="8837165" cy="711488"/>
          </a:xfrm>
        </p:spPr>
        <p:txBody>
          <a:bodyPr>
            <a:noAutofit/>
          </a:bodyPr>
          <a:lstStyle/>
          <a:p>
            <a:r>
              <a:rPr lang="en-US" sz="3600" b="1" dirty="0" smtClean="0">
                <a:latin typeface="Century Gothic" charset="0"/>
                <a:ea typeface="Century Gothic" charset="0"/>
                <a:cs typeface="Century Gothic" charset="0"/>
              </a:rPr>
              <a:t>PLAN &amp; PRACTICE PRESENTING</a:t>
            </a:r>
            <a:endParaRPr lang="en-US" sz="3600" b="1" dirty="0">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46" y="1258049"/>
            <a:ext cx="7322852" cy="4876258"/>
          </a:xfrm>
          <a:prstGeom prst="rect">
            <a:avLst/>
          </a:prstGeom>
          <a:ln w="12700">
            <a:solidFill>
              <a:schemeClr val="tx1"/>
            </a:solidFill>
          </a:ln>
        </p:spPr>
      </p:pic>
    </p:spTree>
    <p:extLst>
      <p:ext uri="{BB962C8B-B14F-4D97-AF65-F5344CB8AC3E}">
        <p14:creationId xmlns:p14="http://schemas.microsoft.com/office/powerpoint/2010/main" val="66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03718" y="286255"/>
            <a:ext cx="6454589" cy="830997"/>
          </a:xfrm>
          <a:prstGeom prst="rect">
            <a:avLst/>
          </a:prstGeom>
          <a:noFill/>
        </p:spPr>
        <p:txBody>
          <a:bodyPr wrap="square" rtlCol="0">
            <a:spAutoFit/>
          </a:bodyPr>
          <a:lstStyle/>
          <a:p>
            <a:r>
              <a:rPr lang="en-US" sz="2400" b="1" dirty="0" smtClean="0">
                <a:latin typeface="Century Gothic" charset="0"/>
                <a:ea typeface="Century Gothic" charset="0"/>
                <a:cs typeface="Century Gothic" charset="0"/>
              </a:rPr>
              <a:t>ORAL PRESENTATION</a:t>
            </a:r>
          </a:p>
          <a:p>
            <a:r>
              <a:rPr lang="en-US" sz="2400" b="1" dirty="0" smtClean="0">
                <a:latin typeface="Century Gothic" charset="0"/>
                <a:ea typeface="Century Gothic" charset="0"/>
                <a:cs typeface="Century Gothic" charset="0"/>
              </a:rPr>
              <a:t>FISHBOWL MODEL</a:t>
            </a:r>
            <a:endParaRPr lang="en-US" sz="2400" b="1" dirty="0">
              <a:latin typeface="Century Gothic" charset="0"/>
              <a:ea typeface="Century Gothic" charset="0"/>
              <a:cs typeface="Century Gothic" charset="0"/>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chemeClr val="bg1"/>
                </a:solidFill>
              </a:rPr>
              <a:t>FORMATIVE ASSESSMENT– TEACHER COLLECTS LANGUAGE SAMPLE                      SPF OOAT – MULTIPLE SPEAKERS</a:t>
            </a:r>
            <a:endParaRPr lang="en-US" sz="16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58" y="6396335"/>
            <a:ext cx="822952" cy="438907"/>
          </a:xfrm>
          <a:prstGeom prst="rect">
            <a:avLst/>
          </a:prstGeom>
        </p:spPr>
      </p:pic>
      <p:pic>
        <p:nvPicPr>
          <p:cNvPr id="17" name="Picture 16"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279993" y="290066"/>
            <a:ext cx="837729" cy="823376"/>
          </a:xfrm>
          <a:prstGeom prst="rect">
            <a:avLst/>
          </a:prstGeom>
          <a:noFill/>
          <a:ln>
            <a:noFill/>
          </a:ln>
        </p:spPr>
      </p:pic>
      <p:grpSp>
        <p:nvGrpSpPr>
          <p:cNvPr id="19" name="Group 18"/>
          <p:cNvGrpSpPr/>
          <p:nvPr/>
        </p:nvGrpSpPr>
        <p:grpSpPr>
          <a:xfrm>
            <a:off x="4657195" y="366493"/>
            <a:ext cx="1461934" cy="779808"/>
            <a:chOff x="9802268" y="304448"/>
            <a:chExt cx="1983896" cy="973758"/>
          </a:xfrm>
        </p:grpSpPr>
        <p:pic>
          <p:nvPicPr>
            <p:cNvPr id="20" name="Picture 19" descr="assessment%20ic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1" name="Picture 20"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TextBox 13"/>
          <p:cNvSpPr txBox="1"/>
          <p:nvPr/>
        </p:nvSpPr>
        <p:spPr>
          <a:xfrm>
            <a:off x="368021" y="1359591"/>
            <a:ext cx="3251514" cy="14773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Wingdings" charset="2"/>
              <a:buChar char="q"/>
            </a:pPr>
            <a:r>
              <a:rPr lang="en-US" sz="2000" dirty="0" smtClean="0">
                <a:solidFill>
                  <a:schemeClr val="tx1"/>
                </a:solidFill>
              </a:rPr>
              <a:t>Present your project slides</a:t>
            </a:r>
          </a:p>
          <a:p>
            <a:pPr marL="457200" indent="-457200">
              <a:buFont typeface="Wingdings" charset="2"/>
              <a:buChar char="q"/>
            </a:pPr>
            <a:endParaRPr lang="en-US" sz="1000" dirty="0" smtClean="0">
              <a:solidFill>
                <a:schemeClr val="tx1"/>
              </a:solidFill>
            </a:endParaRPr>
          </a:p>
          <a:p>
            <a:pPr marL="457200" indent="-457200">
              <a:buFont typeface="Wingdings" charset="2"/>
              <a:buChar char="q"/>
            </a:pPr>
            <a:r>
              <a:rPr lang="en-US" sz="2000" dirty="0" smtClean="0">
                <a:solidFill>
                  <a:schemeClr val="tx1"/>
                </a:solidFill>
              </a:rPr>
              <a:t>Give and receive feedback</a:t>
            </a:r>
            <a:endParaRPr lang="en-US" sz="2000" dirty="0"/>
          </a:p>
        </p:txBody>
      </p:sp>
      <p:grpSp>
        <p:nvGrpSpPr>
          <p:cNvPr id="23" name="Group 22"/>
          <p:cNvGrpSpPr/>
          <p:nvPr/>
        </p:nvGrpSpPr>
        <p:grpSpPr>
          <a:xfrm>
            <a:off x="4431012" y="2576886"/>
            <a:ext cx="2055596" cy="2039740"/>
            <a:chOff x="418276" y="3490276"/>
            <a:chExt cx="2610517" cy="2913635"/>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276" y="3490276"/>
              <a:ext cx="2610517" cy="2254259"/>
            </a:xfrm>
            <a:prstGeom prst="rect">
              <a:avLst/>
            </a:prstGeom>
          </p:spPr>
        </p:pic>
        <p:sp>
          <p:nvSpPr>
            <p:cNvPr id="25" name="TextBox 24"/>
            <p:cNvSpPr txBox="1"/>
            <p:nvPr/>
          </p:nvSpPr>
          <p:spPr>
            <a:xfrm>
              <a:off x="460920" y="5744535"/>
              <a:ext cx="2567873" cy="659376"/>
            </a:xfrm>
            <a:prstGeom prst="rect">
              <a:avLst/>
            </a:prstGeom>
            <a:noFill/>
          </p:spPr>
          <p:txBody>
            <a:bodyPr wrap="square" rtlCol="0">
              <a:spAutoFit/>
            </a:bodyPr>
            <a:lstStyle/>
            <a:p>
              <a:pPr algn="ctr"/>
              <a:r>
                <a:rPr lang="en-US" sz="2000" b="1" dirty="0" smtClean="0"/>
                <a:t>TURN &amp; TALK</a:t>
              </a:r>
              <a:endParaRPr lang="en-US" sz="2000" b="1" dirty="0"/>
            </a:p>
          </p:txBody>
        </p:sp>
      </p:grpSp>
      <p:sp>
        <p:nvSpPr>
          <p:cNvPr id="3" name="Rectangle 2"/>
          <p:cNvSpPr/>
          <p:nvPr/>
        </p:nvSpPr>
        <p:spPr>
          <a:xfrm>
            <a:off x="302998" y="3308576"/>
            <a:ext cx="3381561" cy="2616101"/>
          </a:xfrm>
          <a:prstGeom prst="rect">
            <a:avLst/>
          </a:prstGeom>
        </p:spPr>
        <p:txBody>
          <a:bodyPr wrap="square">
            <a:spAutoFit/>
          </a:bodyPr>
          <a:lstStyle/>
          <a:p>
            <a:pPr marL="285750" indent="-285750">
              <a:buFont typeface="Arial" charset="0"/>
              <a:buChar char="•"/>
            </a:pPr>
            <a:r>
              <a:rPr lang="en-US" sz="2400" b="1" dirty="0">
                <a:solidFill>
                  <a:schemeClr val="accent2"/>
                </a:solidFill>
              </a:rPr>
              <a:t>Listen actively as two of your peers </a:t>
            </a:r>
            <a:r>
              <a:rPr lang="en-US" sz="2400" b="1" dirty="0" smtClean="0">
                <a:solidFill>
                  <a:schemeClr val="accent2"/>
                </a:solidFill>
              </a:rPr>
              <a:t>present</a:t>
            </a:r>
          </a:p>
          <a:p>
            <a:pPr marL="285750" indent="-285750">
              <a:buFont typeface="Arial" charset="0"/>
              <a:buChar char="•"/>
            </a:pPr>
            <a:endParaRPr lang="en-US" sz="1000" b="1" dirty="0">
              <a:solidFill>
                <a:schemeClr val="accent2"/>
              </a:solidFill>
            </a:endParaRPr>
          </a:p>
          <a:p>
            <a:pPr marL="285750" indent="-285750">
              <a:buFont typeface="Arial" charset="0"/>
              <a:buChar char="•"/>
            </a:pPr>
            <a:r>
              <a:rPr lang="en-US" sz="2400" b="1" dirty="0" smtClean="0">
                <a:solidFill>
                  <a:schemeClr val="accent2"/>
                </a:solidFill>
              </a:rPr>
              <a:t>How did they meet the criteria? </a:t>
            </a:r>
          </a:p>
          <a:p>
            <a:pPr marL="285750" indent="-285750">
              <a:buFont typeface="Arial" charset="0"/>
              <a:buChar char="•"/>
            </a:pPr>
            <a:endParaRPr lang="en-US" sz="1000" b="1" dirty="0">
              <a:solidFill>
                <a:schemeClr val="accent2"/>
              </a:solidFill>
            </a:endParaRPr>
          </a:p>
          <a:p>
            <a:pPr marL="285750" indent="-285750">
              <a:buFont typeface="Arial" charset="0"/>
              <a:buChar char="•"/>
            </a:pPr>
            <a:r>
              <a:rPr lang="en-US" sz="2400" b="1" dirty="0" smtClean="0">
                <a:solidFill>
                  <a:schemeClr val="accent2"/>
                </a:solidFill>
              </a:rPr>
              <a:t>What feedback can we give them?</a:t>
            </a:r>
            <a:endParaRPr lang="en-US" sz="2400" b="1" dirty="0">
              <a:solidFill>
                <a:schemeClr val="accent2"/>
              </a:solidFill>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1963" y="212002"/>
            <a:ext cx="4758081" cy="6083980"/>
          </a:xfrm>
          <a:prstGeom prst="rect">
            <a:avLst/>
          </a:prstGeom>
        </p:spPr>
      </p:pic>
      <p:sp>
        <p:nvSpPr>
          <p:cNvPr id="16" name="TextBox 15"/>
          <p:cNvSpPr txBox="1"/>
          <p:nvPr/>
        </p:nvSpPr>
        <p:spPr>
          <a:xfrm>
            <a:off x="7224032" y="901022"/>
            <a:ext cx="1122518" cy="5394960"/>
          </a:xfrm>
          <a:prstGeom prst="rect">
            <a:avLst/>
          </a:prstGeom>
          <a:noFill/>
          <a:ln w="76200">
            <a:solidFill>
              <a:schemeClr val="accent1"/>
            </a:solidFill>
          </a:ln>
        </p:spPr>
        <p:txBody>
          <a:bodyPr wrap="square" rtlCol="0">
            <a:spAutoFit/>
          </a:bodyPr>
          <a:lstStyle/>
          <a:p>
            <a:endParaRPr lang="en-US"/>
          </a:p>
        </p:txBody>
      </p:sp>
      <p:sp>
        <p:nvSpPr>
          <p:cNvPr id="18" name="TextBox 17"/>
          <p:cNvSpPr txBox="1"/>
          <p:nvPr/>
        </p:nvSpPr>
        <p:spPr>
          <a:xfrm>
            <a:off x="8369183" y="901022"/>
            <a:ext cx="550244" cy="5394960"/>
          </a:xfrm>
          <a:prstGeom prst="rect">
            <a:avLst/>
          </a:prstGeom>
          <a:noFill/>
          <a:ln w="76200">
            <a:solidFill>
              <a:schemeClr val="accent1"/>
            </a:solidFill>
          </a:ln>
        </p:spPr>
        <p:txBody>
          <a:bodyPr wrap="square" rtlCol="0">
            <a:spAutoFit/>
          </a:bodyPr>
          <a:lstStyle/>
          <a:p>
            <a:endParaRPr lang="en-US"/>
          </a:p>
        </p:txBody>
      </p:sp>
      <p:sp>
        <p:nvSpPr>
          <p:cNvPr id="22" name="TextBox 21"/>
          <p:cNvSpPr txBox="1"/>
          <p:nvPr/>
        </p:nvSpPr>
        <p:spPr>
          <a:xfrm>
            <a:off x="8919426" y="901022"/>
            <a:ext cx="3017520" cy="5394960"/>
          </a:xfrm>
          <a:prstGeom prst="rect">
            <a:avLst/>
          </a:prstGeom>
          <a:noFill/>
          <a:ln w="76200">
            <a:solidFill>
              <a:schemeClr val="accent1"/>
            </a:solidFill>
          </a:ln>
        </p:spPr>
        <p:txBody>
          <a:bodyPr wrap="square" rtlCol="0">
            <a:spAutoFit/>
          </a:bodyPr>
          <a:lstStyle/>
          <a:p>
            <a:endParaRPr lang="en-US"/>
          </a:p>
        </p:txBody>
      </p:sp>
    </p:spTree>
    <p:extLst>
      <p:ext uri="{BB962C8B-B14F-4D97-AF65-F5344CB8AC3E}">
        <p14:creationId xmlns:p14="http://schemas.microsoft.com/office/powerpoint/2010/main" val="8720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2" grpId="0" animBg="1"/>
      <p:bldP spid="2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9067" y="432855"/>
            <a:ext cx="8187719" cy="871266"/>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2070322"/>
            <a:ext cx="5025945" cy="4079677"/>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spTree>
    <p:extLst>
      <p:ext uri="{BB962C8B-B14F-4D97-AF65-F5344CB8AC3E}">
        <p14:creationId xmlns:p14="http://schemas.microsoft.com/office/powerpoint/2010/main" val="18043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67817" y="82452"/>
            <a:ext cx="6508366" cy="68834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solidFill>
                  <a:schemeClr val="tx1"/>
                </a:solidFill>
                <a:latin typeface="Century Gothic" charset="0"/>
                <a:ea typeface="Century Gothic" charset="0"/>
                <a:cs typeface="Century Gothic" charset="0"/>
              </a:rPr>
              <a:t>Give </a:t>
            </a:r>
            <a:r>
              <a:rPr lang="en-US" sz="4000" b="1" smtClean="0">
                <a:solidFill>
                  <a:schemeClr val="tx1"/>
                </a:solidFill>
                <a:latin typeface="Century Gothic" charset="0"/>
                <a:ea typeface="Century Gothic" charset="0"/>
                <a:cs typeface="Century Gothic" charset="0"/>
              </a:rPr>
              <a:t>&amp; Receive Feedback</a:t>
            </a:r>
            <a:endParaRPr lang="en-US" sz="4000" dirty="0">
              <a:solidFill>
                <a:schemeClr val="tx1"/>
              </a:solidFill>
              <a:latin typeface="Century Gothic" charset="0"/>
              <a:ea typeface="Century Gothic" charset="0"/>
              <a:cs typeface="Century Gothic" charset="0"/>
            </a:endParaRPr>
          </a:p>
        </p:txBody>
      </p:sp>
      <p:sp>
        <p:nvSpPr>
          <p:cNvPr id="9" name="TextBox 8"/>
          <p:cNvSpPr txBox="1"/>
          <p:nvPr/>
        </p:nvSpPr>
        <p:spPr>
          <a:xfrm>
            <a:off x="361647" y="3138786"/>
            <a:ext cx="4001033" cy="2908489"/>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project slides</a:t>
            </a:r>
          </a:p>
          <a:p>
            <a:pPr algn="ctr"/>
            <a:endParaRPr lang="en-US" sz="5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Take turns with your partner to present the slides</a:t>
            </a:r>
          </a:p>
          <a:p>
            <a:pPr marL="800100" lvl="1" indent="-342900">
              <a:buFont typeface="Arial" charset="0"/>
              <a:buChar char="•"/>
            </a:pPr>
            <a:endParaRPr lang="en-US" sz="500" dirty="0" smtClean="0"/>
          </a:p>
          <a:p>
            <a:pPr marL="800100" lvl="1" indent="-342900">
              <a:buFont typeface="Arial" charset="0"/>
              <a:buChar char="•"/>
            </a:pPr>
            <a:endParaRPr lang="en-US" sz="500" dirty="0" smtClean="0"/>
          </a:p>
          <a:p>
            <a:pPr marL="800100" lvl="1"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44" y="274418"/>
            <a:ext cx="3633338" cy="2755221"/>
          </a:xfrm>
          <a:prstGeom prst="rect">
            <a:avLst/>
          </a:prstGeom>
        </p:spPr>
      </p:pic>
      <p:sp>
        <p:nvSpPr>
          <p:cNvPr id="21" name="TextBox 20"/>
          <p:cNvSpPr txBox="1"/>
          <p:nvPr/>
        </p:nvSpPr>
        <p:spPr>
          <a:xfrm>
            <a:off x="6877167" y="4323726"/>
            <a:ext cx="4915434" cy="1723549"/>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p>
          <a:p>
            <a:pPr algn="ctr"/>
            <a:endParaRPr lang="en-US" sz="800" b="1" u="sng" dirty="0" smtClean="0"/>
          </a:p>
          <a:p>
            <a:pPr marL="342900" indent="-342900">
              <a:buFont typeface="Arial" charset="0"/>
              <a:buChar char="•"/>
            </a:pPr>
            <a:r>
              <a:rPr lang="en-US" sz="2000" dirty="0" smtClean="0"/>
              <a:t>Listen actively as the other pair presents</a:t>
            </a:r>
          </a:p>
          <a:p>
            <a:pPr marL="342900" indent="-342900">
              <a:buFont typeface="Arial" charset="0"/>
              <a:buChar char="•"/>
            </a:pPr>
            <a:endParaRPr lang="en-US" sz="1000" dirty="0" smtClean="0"/>
          </a:p>
          <a:p>
            <a:pPr marL="342900" indent="-342900">
              <a:buFont typeface="Arial" charset="0"/>
              <a:buChar char="•"/>
            </a:pPr>
            <a:r>
              <a:rPr lang="en-US" sz="2000" dirty="0" smtClean="0"/>
              <a:t>Use the Oral Presentation Checklist to provide specific feedback</a:t>
            </a:r>
          </a:p>
          <a:p>
            <a:pPr marL="342900" indent="-342900">
              <a:buFont typeface="Arial" charset="0"/>
              <a:buChar char="•"/>
            </a:pPr>
            <a:endParaRPr lang="en-US" sz="800" dirty="0" smtClean="0"/>
          </a:p>
        </p:txBody>
      </p:sp>
      <p:sp>
        <p:nvSpPr>
          <p:cNvPr id="2" name="Left-Right Arrow 1"/>
          <p:cNvSpPr/>
          <p:nvPr/>
        </p:nvSpPr>
        <p:spPr>
          <a:xfrm>
            <a:off x="4571044" y="4700584"/>
            <a:ext cx="2097759"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128" y="844300"/>
            <a:ext cx="2583673" cy="3303646"/>
          </a:xfrm>
          <a:prstGeom prst="rect">
            <a:avLst/>
          </a:prstGeom>
        </p:spPr>
      </p:pic>
    </p:spTree>
    <p:extLst>
      <p:ext uri="{BB962C8B-B14F-4D97-AF65-F5344CB8AC3E}">
        <p14:creationId xmlns:p14="http://schemas.microsoft.com/office/powerpoint/2010/main" val="178985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9611" y="604818"/>
            <a:ext cx="2939209" cy="1631281"/>
          </a:xfrm>
        </p:spPr>
        <p:txBody>
          <a:bodyPr>
            <a:noAutofit/>
          </a:bodyPr>
          <a:lstStyle/>
          <a:p>
            <a:r>
              <a:rPr lang="en-US" sz="5400" b="1" smtClean="0">
                <a:latin typeface="Century Gothic" charset="0"/>
                <a:ea typeface="Century Gothic" charset="0"/>
                <a:cs typeface="Century Gothic" charset="0"/>
              </a:rPr>
              <a:t>TIME TO REFLECT</a:t>
            </a:r>
            <a:endParaRPr lang="en-US" sz="5400" b="1" dirty="0">
              <a:latin typeface="Century Gothic" charset="0"/>
              <a:ea typeface="Century Gothic" charset="0"/>
              <a:cs typeface="Century Gothic"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720" y="307820"/>
            <a:ext cx="2887530" cy="28875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766" y="242371"/>
            <a:ext cx="4767191" cy="5905958"/>
          </a:xfrm>
          <a:prstGeom prst="rect">
            <a:avLst/>
          </a:prstGeom>
          <a:ln w="12700">
            <a:solidFill>
              <a:schemeClr val="tx1"/>
            </a:solidFill>
          </a:ln>
        </p:spPr>
      </p:pic>
      <p:sp>
        <p:nvSpPr>
          <p:cNvPr id="4" name="TextBox 3"/>
          <p:cNvSpPr txBox="1"/>
          <p:nvPr/>
        </p:nvSpPr>
        <p:spPr>
          <a:xfrm>
            <a:off x="584813" y="2997047"/>
            <a:ext cx="5892188" cy="2893100"/>
          </a:xfrm>
          <a:prstGeom prst="rect">
            <a:avLst/>
          </a:prstGeom>
          <a:noFill/>
        </p:spPr>
        <p:txBody>
          <a:bodyPr wrap="square" rtlCol="0">
            <a:spAutoFit/>
          </a:bodyPr>
          <a:lstStyle/>
          <a:p>
            <a:r>
              <a:rPr lang="en-US" sz="2800" b="1" dirty="0" smtClean="0">
                <a:latin typeface="Century Gothic" charset="0"/>
                <a:ea typeface="Century Gothic" charset="0"/>
                <a:cs typeface="Century Gothic" charset="0"/>
              </a:rPr>
              <a:t>EXIT TICKET</a:t>
            </a:r>
          </a:p>
          <a:p>
            <a:endParaRPr lang="en-US" sz="1400" dirty="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Use your think time to reflect on each question</a:t>
            </a: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Answer each question and turn it in when you are done</a:t>
            </a:r>
            <a:endParaRPr lang="en-US" sz="2800" dirty="0"/>
          </a:p>
        </p:txBody>
      </p:sp>
    </p:spTree>
    <p:extLst>
      <p:ext uri="{BB962C8B-B14F-4D97-AF65-F5344CB8AC3E}">
        <p14:creationId xmlns:p14="http://schemas.microsoft.com/office/powerpoint/2010/main" val="1343938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01677" y="210220"/>
            <a:ext cx="7466013" cy="1449387"/>
          </a:xfrm>
        </p:spPr>
        <p:txBody>
          <a:bodyPr/>
          <a:lstStyle/>
          <a:p>
            <a:pPr algn="ctr"/>
            <a:r>
              <a:rPr lang="en-US" b="1" dirty="0" smtClean="0">
                <a:latin typeface="Century Gothic" charset="0"/>
                <a:ea typeface="Century Gothic" charset="0"/>
                <a:cs typeface="Century Gothic" charset="0"/>
              </a:rPr>
              <a:t>What question do you want to research?</a:t>
            </a:r>
            <a:endParaRPr lang="en-US" b="1" dirty="0">
              <a:latin typeface="Century Gothic" charset="0"/>
              <a:ea typeface="Century Gothic" charset="0"/>
              <a:cs typeface="Century Gothic" charset="0"/>
            </a:endParaRPr>
          </a:p>
        </p:txBody>
      </p:sp>
      <p:sp>
        <p:nvSpPr>
          <p:cNvPr id="3" name="Content Placeholder 2"/>
          <p:cNvSpPr>
            <a:spLocks noGrp="1"/>
          </p:cNvSpPr>
          <p:nvPr>
            <p:ph idx="4294967295"/>
          </p:nvPr>
        </p:nvSpPr>
        <p:spPr>
          <a:xfrm>
            <a:off x="330506" y="1765420"/>
            <a:ext cx="4583017" cy="4264004"/>
          </a:xfrm>
          <a:solidFill>
            <a:schemeClr val="accent1">
              <a:lumMod val="20000"/>
              <a:lumOff val="80000"/>
            </a:schemeClr>
          </a:solidFill>
          <a:ln>
            <a:solidFill>
              <a:schemeClr val="tx1"/>
            </a:solidFill>
          </a:ln>
        </p:spPr>
        <p:txBody>
          <a:bodyPr>
            <a:noAutofit/>
          </a:bodyPr>
          <a:lstStyle/>
          <a:p>
            <a:pPr>
              <a:lnSpc>
                <a:spcPct val="150000"/>
              </a:lnSpc>
            </a:pPr>
            <a:r>
              <a:rPr lang="en-US" sz="2200" dirty="0" smtClean="0"/>
              <a:t>We have learned a lot of information about our topic using various sources. Each time you encountered a new source, you learned something new, which led you to ask more questions. New learning makes you curious and generates questions that lead to deeper learning about the topic.</a:t>
            </a:r>
          </a:p>
        </p:txBody>
      </p:sp>
      <p:sp>
        <p:nvSpPr>
          <p:cNvPr id="4" name="Content Placeholder 2"/>
          <p:cNvSpPr txBox="1">
            <a:spLocks/>
          </p:cNvSpPr>
          <p:nvPr/>
        </p:nvSpPr>
        <p:spPr>
          <a:xfrm>
            <a:off x="8047397" y="1765420"/>
            <a:ext cx="3828786" cy="4264004"/>
          </a:xfrm>
          <a:prstGeom prst="rect">
            <a:avLst/>
          </a:prstGeom>
          <a:solidFill>
            <a:schemeClr val="accent1">
              <a:lumMod val="20000"/>
              <a:lumOff val="80000"/>
            </a:schemeClr>
          </a:solidFill>
          <a:ln>
            <a:solidFill>
              <a:schemeClr val="tx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0000"/>
              </a:lnSpc>
              <a:buNone/>
            </a:pPr>
            <a:r>
              <a:rPr lang="en-US" b="1" u="sng" dirty="0" smtClean="0"/>
              <a:t>SELECT A QUESTION</a:t>
            </a:r>
          </a:p>
          <a:p>
            <a:pPr lvl="1">
              <a:lnSpc>
                <a:spcPct val="100000"/>
              </a:lnSpc>
              <a:buFont typeface="Arial" charset="0"/>
              <a:buChar char="•"/>
            </a:pPr>
            <a:r>
              <a:rPr lang="en-US" sz="2000" dirty="0" smtClean="0"/>
              <a:t>Take out your Note-Taking Graphic Organizers</a:t>
            </a:r>
          </a:p>
          <a:p>
            <a:pPr lvl="1">
              <a:lnSpc>
                <a:spcPct val="100000"/>
              </a:lnSpc>
              <a:buFont typeface="Arial" charset="0"/>
              <a:buChar char="•"/>
            </a:pPr>
            <a:r>
              <a:rPr lang="en-US" sz="2000" dirty="0"/>
              <a:t>R</a:t>
            </a:r>
            <a:r>
              <a:rPr lang="en-US" sz="2000" dirty="0" smtClean="0"/>
              <a:t>eview the different questions you posed</a:t>
            </a:r>
          </a:p>
          <a:p>
            <a:pPr lvl="1">
              <a:lnSpc>
                <a:spcPct val="100000"/>
              </a:lnSpc>
              <a:buFont typeface="Arial" charset="0"/>
              <a:buChar char="•"/>
            </a:pPr>
            <a:r>
              <a:rPr lang="en-US" sz="2000" dirty="0" smtClean="0"/>
              <a:t>What questions do you still have? </a:t>
            </a:r>
          </a:p>
          <a:p>
            <a:pPr lvl="1">
              <a:lnSpc>
                <a:spcPct val="100000"/>
              </a:lnSpc>
              <a:buFont typeface="Arial" charset="0"/>
              <a:buChar char="•"/>
            </a:pPr>
            <a:r>
              <a:rPr lang="en-US" sz="2000" dirty="0" smtClean="0"/>
              <a:t>What else are you curious about or want to learn about this topic?</a:t>
            </a:r>
          </a:p>
          <a:p>
            <a:pPr lvl="1">
              <a:lnSpc>
                <a:spcPct val="100000"/>
              </a:lnSpc>
              <a:buFont typeface="Arial" charset="0"/>
              <a:buChar char="•"/>
            </a:pPr>
            <a:r>
              <a:rPr lang="en-US" sz="2000" dirty="0" smtClean="0"/>
              <a:t>Narrow it down to two questions; then select just one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883" y="1894647"/>
            <a:ext cx="2441154" cy="2441154"/>
          </a:xfrm>
          <a:prstGeom prst="rect">
            <a:avLst/>
          </a:prstGeom>
        </p:spPr>
      </p:pic>
      <p:sp>
        <p:nvSpPr>
          <p:cNvPr id="10" name="TextBox 9"/>
          <p:cNvSpPr txBox="1"/>
          <p:nvPr/>
        </p:nvSpPr>
        <p:spPr>
          <a:xfrm>
            <a:off x="5259883" y="4644429"/>
            <a:ext cx="2441154" cy="1384995"/>
          </a:xfrm>
          <a:prstGeom prst="rect">
            <a:avLst/>
          </a:prstGeom>
          <a:noFill/>
        </p:spPr>
        <p:txBody>
          <a:bodyPr wrap="square" rtlCol="0">
            <a:spAutoFit/>
          </a:bodyPr>
          <a:lstStyle/>
          <a:p>
            <a:pPr algn="ctr"/>
            <a:r>
              <a:rPr lang="en-US" sz="2800" b="1" dirty="0" smtClean="0">
                <a:latin typeface="Century Gothic" charset="0"/>
                <a:ea typeface="Century Gothic" charset="0"/>
                <a:cs typeface="Century Gothic" charset="0"/>
              </a:rPr>
              <a:t>LET’S SHARE AND CHART SOME IDEAS</a:t>
            </a:r>
            <a:endParaRPr lang="en-US" sz="28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10372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 grpId="1" build="p" animBg="1"/>
      <p:bldP spid="4"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45974" y="123535"/>
            <a:ext cx="4440397" cy="6656823"/>
          </a:xfr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a:t>
            </a:r>
            <a:r>
              <a:rPr lang="en-US" sz="2400" b="1" dirty="0" smtClean="0"/>
              <a:t>Oral Presentation Checklist in your Artifacts </a:t>
            </a:r>
            <a:r>
              <a:rPr lang="en-US" sz="2400" b="1" dirty="0"/>
              <a:t>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5122313" y="1126921"/>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5128845" y="1707083"/>
            <a:ext cx="415498" cy="369332"/>
          </a:xfrm>
          <a:prstGeom prst="rect">
            <a:avLst/>
          </a:prstGeom>
        </p:spPr>
        <p:txBody>
          <a:bodyPr wrap="none">
            <a:spAutoFit/>
          </a:bodyPr>
          <a:lstStyle/>
          <a:p>
            <a:r>
              <a:rPr lang="en-US"/>
              <a:t>✓</a:t>
            </a:r>
            <a:endParaRPr lang="en-US" dirty="0"/>
          </a:p>
        </p:txBody>
      </p:sp>
      <p:sp>
        <p:nvSpPr>
          <p:cNvPr id="9" name="Rectangle 8"/>
          <p:cNvSpPr/>
          <p:nvPr/>
        </p:nvSpPr>
        <p:spPr>
          <a:xfrm>
            <a:off x="5128845" y="2218441"/>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832717" y="2218441"/>
            <a:ext cx="2250831" cy="369332"/>
          </a:xfrm>
          <a:prstGeom prst="rect">
            <a:avLst/>
          </a:prstGeom>
          <a:noFill/>
        </p:spPr>
        <p:txBody>
          <a:bodyPr wrap="square" rtlCol="0">
            <a:spAutoFit/>
          </a:bodyPr>
          <a:lstStyle/>
          <a:p>
            <a:r>
              <a:rPr lang="en-US" dirty="0" smtClean="0"/>
              <a:t>Buffalo Soldiers</a:t>
            </a:r>
            <a:endParaRPr lang="en-US" dirty="0"/>
          </a:p>
        </p:txBody>
      </p:sp>
      <p:sp>
        <p:nvSpPr>
          <p:cNvPr id="11" name="TextBox 10"/>
          <p:cNvSpPr txBox="1"/>
          <p:nvPr/>
        </p:nvSpPr>
        <p:spPr>
          <a:xfrm>
            <a:off x="6145416" y="622606"/>
            <a:ext cx="2250831" cy="369332"/>
          </a:xfrm>
          <a:prstGeom prst="rect">
            <a:avLst/>
          </a:prstGeom>
          <a:noFill/>
        </p:spPr>
        <p:txBody>
          <a:bodyPr wrap="square" rtlCol="0">
            <a:spAutoFit/>
          </a:bodyPr>
          <a:lstStyle/>
          <a:p>
            <a:r>
              <a:rPr lang="en-US" smtClean="0"/>
              <a:t>Buffalo Soldiers</a:t>
            </a:r>
            <a:endParaRPr lang="en-US"/>
          </a:p>
        </p:txBody>
      </p:sp>
      <p:sp>
        <p:nvSpPr>
          <p:cNvPr id="12" name="Rectangle 11"/>
          <p:cNvSpPr/>
          <p:nvPr/>
        </p:nvSpPr>
        <p:spPr>
          <a:xfrm>
            <a:off x="5128845" y="2487182"/>
            <a:ext cx="415498" cy="369332"/>
          </a:xfrm>
          <a:prstGeom prst="rect">
            <a:avLst/>
          </a:prstGeom>
        </p:spPr>
        <p:txBody>
          <a:bodyPr wrap="none">
            <a:spAutoFit/>
          </a:bodyPr>
          <a:lstStyle/>
          <a:p>
            <a:r>
              <a:rPr lang="en-US"/>
              <a:t>✓</a:t>
            </a:r>
            <a:endParaRPr lang="en-US" dirty="0"/>
          </a:p>
        </p:txBody>
      </p:sp>
      <p:sp>
        <p:nvSpPr>
          <p:cNvPr id="13" name="Rectangle 12"/>
          <p:cNvSpPr/>
          <p:nvPr/>
        </p:nvSpPr>
        <p:spPr>
          <a:xfrm>
            <a:off x="5128845" y="3010054"/>
            <a:ext cx="415498" cy="369332"/>
          </a:xfrm>
          <a:prstGeom prst="rect">
            <a:avLst/>
          </a:prstGeom>
        </p:spPr>
        <p:txBody>
          <a:bodyPr wrap="none">
            <a:spAutoFit/>
          </a:bodyPr>
          <a:lstStyle/>
          <a:p>
            <a:r>
              <a:rPr lang="en-US"/>
              <a:t>✓</a:t>
            </a:r>
            <a:endParaRPr lang="en-US" dirty="0"/>
          </a:p>
        </p:txBody>
      </p:sp>
      <p:sp>
        <p:nvSpPr>
          <p:cNvPr id="14" name="Rectangle 13"/>
          <p:cNvSpPr/>
          <p:nvPr/>
        </p:nvSpPr>
        <p:spPr>
          <a:xfrm>
            <a:off x="5128845" y="3782055"/>
            <a:ext cx="415498" cy="369332"/>
          </a:xfrm>
          <a:prstGeom prst="rect">
            <a:avLst/>
          </a:prstGeom>
        </p:spPr>
        <p:txBody>
          <a:bodyPr wrap="none">
            <a:spAutoFit/>
          </a:bodyPr>
          <a:lstStyle/>
          <a:p>
            <a:r>
              <a:rPr lang="en-US"/>
              <a:t>✓</a:t>
            </a:r>
            <a:endParaRPr lang="en-US" dirty="0"/>
          </a:p>
        </p:txBody>
      </p:sp>
      <p:sp>
        <p:nvSpPr>
          <p:cNvPr id="15" name="Rectangle 14"/>
          <p:cNvSpPr/>
          <p:nvPr/>
        </p:nvSpPr>
        <p:spPr>
          <a:xfrm>
            <a:off x="5099202" y="5887069"/>
            <a:ext cx="415498" cy="369332"/>
          </a:xfrm>
          <a:prstGeom prst="rect">
            <a:avLst/>
          </a:prstGeom>
        </p:spPr>
        <p:txBody>
          <a:bodyPr wrap="none">
            <a:spAutoFit/>
          </a:bodyPr>
          <a:lstStyle/>
          <a:p>
            <a:r>
              <a:rPr lang="en-US"/>
              <a:t>✓</a:t>
            </a:r>
            <a:endParaRPr lang="en-US" dirty="0"/>
          </a:p>
        </p:txBody>
      </p:sp>
      <p:sp>
        <p:nvSpPr>
          <p:cNvPr id="16" name="Rectangle 15"/>
          <p:cNvSpPr/>
          <p:nvPr/>
        </p:nvSpPr>
        <p:spPr>
          <a:xfrm>
            <a:off x="5128845" y="4301397"/>
            <a:ext cx="415498" cy="369332"/>
          </a:xfrm>
          <a:prstGeom prst="rect">
            <a:avLst/>
          </a:prstGeom>
        </p:spPr>
        <p:txBody>
          <a:bodyPr wrap="none">
            <a:spAutoFit/>
          </a:bodyPr>
          <a:lstStyle/>
          <a:p>
            <a:r>
              <a:rPr lang="en-US"/>
              <a:t>✓</a:t>
            </a:r>
            <a:endParaRPr lang="en-US" dirty="0"/>
          </a:p>
        </p:txBody>
      </p:sp>
      <p:sp>
        <p:nvSpPr>
          <p:cNvPr id="17" name="Rectangle 16"/>
          <p:cNvSpPr/>
          <p:nvPr/>
        </p:nvSpPr>
        <p:spPr>
          <a:xfrm>
            <a:off x="5122313" y="3522384"/>
            <a:ext cx="415498" cy="369332"/>
          </a:xfrm>
          <a:prstGeom prst="rect">
            <a:avLst/>
          </a:prstGeom>
        </p:spPr>
        <p:txBody>
          <a:bodyPr wrap="none">
            <a:spAutoFit/>
          </a:bodyPr>
          <a:lstStyle/>
          <a:p>
            <a:r>
              <a:rPr lang="en-US"/>
              <a:t>✓</a:t>
            </a:r>
            <a:endParaRPr lang="en-US" dirty="0"/>
          </a:p>
        </p:txBody>
      </p:sp>
      <p:sp>
        <p:nvSpPr>
          <p:cNvPr id="18" name="Rectangle 17"/>
          <p:cNvSpPr/>
          <p:nvPr/>
        </p:nvSpPr>
        <p:spPr>
          <a:xfrm>
            <a:off x="5128845" y="4837175"/>
            <a:ext cx="415498" cy="369332"/>
          </a:xfrm>
          <a:prstGeom prst="rect">
            <a:avLst/>
          </a:prstGeom>
        </p:spPr>
        <p:txBody>
          <a:bodyPr wrap="none">
            <a:spAutoFit/>
          </a:bodyPr>
          <a:lstStyle/>
          <a:p>
            <a:r>
              <a:rPr lang="en-US"/>
              <a:t>✓</a:t>
            </a:r>
            <a:endParaRPr lang="en-US" dirty="0"/>
          </a:p>
        </p:txBody>
      </p:sp>
      <p:sp>
        <p:nvSpPr>
          <p:cNvPr id="19" name="Rectangle 18"/>
          <p:cNvSpPr/>
          <p:nvPr/>
        </p:nvSpPr>
        <p:spPr>
          <a:xfrm>
            <a:off x="5128845" y="5351291"/>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11370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4219" y="226647"/>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600265" y="1567065"/>
            <a:ext cx="11342313" cy="2553243"/>
          </a:xfrm>
        </p:spPr>
        <p:txBody>
          <a:bodyPr>
            <a:noAutofit/>
          </a:bodyPr>
          <a:lstStyle/>
          <a:p>
            <a:pPr marL="0" indent="0">
              <a:lnSpc>
                <a:spcPct val="100000"/>
              </a:lnSpc>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worked to understand </a:t>
            </a:r>
            <a:r>
              <a:rPr lang="en-US" sz="2000" dirty="0">
                <a:latin typeface="Calibri" charset="0"/>
                <a:ea typeface="Calibri" charset="0"/>
                <a:cs typeface="Calibri" charset="0"/>
              </a:rPr>
              <a:t>the criteria for the oral presentation</a:t>
            </a:r>
          </a:p>
          <a:p>
            <a:pPr lvl="3">
              <a:lnSpc>
                <a:spcPct val="100000"/>
              </a:lnSpc>
              <a:buFont typeface="Wingdings" charset="2"/>
              <a:buChar char="ü"/>
            </a:pPr>
            <a:r>
              <a:rPr lang="en-US" sz="2000" dirty="0" smtClean="0">
                <a:latin typeface="Calibri" charset="0"/>
                <a:ea typeface="Calibri" charset="0"/>
                <a:cs typeface="Calibri" charset="0"/>
              </a:rPr>
              <a:t>planned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practiced </a:t>
            </a:r>
            <a:r>
              <a:rPr lang="en-US" sz="2000" dirty="0">
                <a:latin typeface="Calibri" charset="0"/>
                <a:ea typeface="Calibri" charset="0"/>
                <a:cs typeface="Calibri" charset="0"/>
              </a:rPr>
              <a:t>before </a:t>
            </a:r>
            <a:r>
              <a:rPr lang="en-US" sz="2000" dirty="0" smtClean="0">
                <a:latin typeface="Calibri" charset="0"/>
                <a:ea typeface="Calibri" charset="0"/>
                <a:cs typeface="Calibri" charset="0"/>
              </a:rPr>
              <a:t>to </a:t>
            </a:r>
            <a:r>
              <a:rPr lang="en-US" sz="2000" dirty="0">
                <a:latin typeface="Calibri" charset="0"/>
                <a:ea typeface="Calibri" charset="0"/>
                <a:cs typeface="Calibri" charset="0"/>
              </a:rPr>
              <a:t>present</a:t>
            </a:r>
          </a:p>
          <a:p>
            <a:pPr lvl="3">
              <a:lnSpc>
                <a:spcPct val="100000"/>
              </a:lnSpc>
              <a:buFont typeface="Wingdings" charset="2"/>
              <a:buChar char="ü"/>
            </a:pPr>
            <a:r>
              <a:rPr lang="en-US" sz="2000" dirty="0" smtClean="0">
                <a:latin typeface="Calibri" charset="0"/>
                <a:ea typeface="Calibri" charset="0"/>
                <a:cs typeface="Calibri" charset="0"/>
              </a:rPr>
              <a:t>presented </a:t>
            </a:r>
            <a:r>
              <a:rPr lang="en-US" sz="2000" dirty="0">
                <a:latin typeface="Calibri" charset="0"/>
                <a:ea typeface="Calibri" charset="0"/>
                <a:cs typeface="Calibri" charset="0"/>
              </a:rPr>
              <a:t>to another pair</a:t>
            </a:r>
          </a:p>
          <a:p>
            <a:pPr lvl="3">
              <a:lnSpc>
                <a:spcPct val="100000"/>
              </a:lnSpc>
              <a:buFont typeface="Wingdings" charset="2"/>
              <a:buChar char="ü"/>
            </a:pPr>
            <a:r>
              <a:rPr lang="en-US" sz="2000" dirty="0" smtClean="0">
                <a:latin typeface="Calibri" charset="0"/>
                <a:ea typeface="Calibri" charset="0"/>
                <a:cs typeface="Calibri" charset="0"/>
              </a:rPr>
              <a:t>gave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received </a:t>
            </a:r>
            <a:r>
              <a:rPr lang="en-US" sz="2000" dirty="0">
                <a:latin typeface="Calibri" charset="0"/>
                <a:ea typeface="Calibri" charset="0"/>
                <a:cs typeface="Calibri" charset="0"/>
              </a:rPr>
              <a:t>feedback</a:t>
            </a:r>
            <a:endParaRPr lang="en-US" sz="1600"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reflected </a:t>
            </a:r>
            <a:r>
              <a:rPr lang="en-US" sz="2000" dirty="0">
                <a:latin typeface="Calibri" charset="0"/>
                <a:ea typeface="Calibri" charset="0"/>
                <a:cs typeface="Calibri" charset="0"/>
              </a:rPr>
              <a:t>on the mini-research </a:t>
            </a:r>
            <a:r>
              <a:rPr lang="en-US" sz="2000" dirty="0" smtClean="0">
                <a:latin typeface="Calibri" charset="0"/>
                <a:ea typeface="Calibri" charset="0"/>
                <a:cs typeface="Calibri" charset="0"/>
              </a:rPr>
              <a:t>process</a:t>
            </a:r>
            <a:endParaRPr lang="en-US" sz="1600" dirty="0">
              <a:latin typeface="Calibri" charset="0"/>
              <a:ea typeface="Calibri" charset="0"/>
              <a:cs typeface="Calibri"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9" y="503467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499710" y="5255383"/>
            <a:ext cx="1599349" cy="1078328"/>
            <a:chOff x="-100817" y="4375361"/>
            <a:chExt cx="3576039" cy="253681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9" name="TextBox 8"/>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
        <p:nvSpPr>
          <p:cNvPr id="10" name="Rectangle 9"/>
          <p:cNvSpPr/>
          <p:nvPr/>
        </p:nvSpPr>
        <p:spPr>
          <a:xfrm>
            <a:off x="1719709" y="5025659"/>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82665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06998" y="5368103"/>
            <a:ext cx="11778017" cy="905698"/>
          </a:xfrm>
        </p:spPr>
        <p:txBody>
          <a:bodyPr/>
          <a:lstStyle/>
          <a:p>
            <a:pPr algn="ctr"/>
            <a:r>
              <a:rPr lang="en-US" sz="6000" b="1" dirty="0" smtClean="0">
                <a:latin typeface="+mn-lt"/>
              </a:rPr>
              <a:t>CRITICAL ANALYSIS TASKS</a:t>
            </a:r>
            <a:endParaRPr lang="en-US" sz="6000" b="1" dirty="0">
              <a:latin typeface="+mn-lt"/>
            </a:endParaRPr>
          </a:p>
        </p:txBody>
      </p:sp>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dirty="0" smtClean="0">
                <a:solidFill>
                  <a:srgbClr val="63A537"/>
                </a:solidFill>
              </a:rPr>
              <a:t>LESSON 10A</a:t>
            </a:r>
            <a:endParaRPr lang="en-US" sz="10000" b="1" dirty="0">
              <a:solidFill>
                <a:srgbClr val="63A537"/>
              </a:solidFill>
            </a:endParaRPr>
          </a:p>
        </p:txBody>
      </p:sp>
      <p:pic>
        <p:nvPicPr>
          <p:cNvPr id="11" name="Picture Placeholder 9"/>
          <p:cNvPicPr preferRelativeResize="0">
            <a:picLocks noGrp="1"/>
          </p:cNvPicPr>
          <p:nvPr>
            <p:ph type="pic" idx="1"/>
          </p:nvPr>
        </p:nvPicPr>
        <p:blipFill rotWithShape="1">
          <a:blip r:embed="rId3">
            <a:extLst>
              <a:ext uri="{28A0092B-C50C-407E-A947-70E740481C1C}">
                <a14:useLocalDpi xmlns:a14="http://schemas.microsoft.com/office/drawing/2010/main" val="0"/>
              </a:ext>
            </a:extLst>
          </a:blip>
          <a:srcRect l="2500" t="9141" r="5499" b="16099"/>
          <a:stretch/>
        </p:blipFill>
        <p:spPr>
          <a:xfrm>
            <a:off x="533414" y="508000"/>
            <a:ext cx="3289286" cy="3789680"/>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67135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40" y="424897"/>
            <a:ext cx="1028788" cy="1149277"/>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1612900" y="424897"/>
            <a:ext cx="9576661" cy="830997"/>
          </a:xfrm>
          <a:prstGeom prst="rect">
            <a:avLst/>
          </a:prstGeom>
          <a:noFill/>
        </p:spPr>
        <p:txBody>
          <a:bodyPr wrap="none" rtlCol="0">
            <a:spAutoFit/>
          </a:bodyPr>
          <a:lstStyle/>
          <a:p>
            <a:r>
              <a:rPr lang="en-US" sz="4800" b="1" dirty="0" smtClean="0">
                <a:latin typeface="Century Gothic" charset="0"/>
                <a:ea typeface="Century Gothic" charset="0"/>
                <a:cs typeface="Century Gothic" charset="0"/>
              </a:rPr>
              <a:t>FIND YOUR LEARNING PARTNERS</a:t>
            </a:r>
            <a:endParaRPr lang="en-US" sz="4800" b="1" dirty="0">
              <a:latin typeface="Century Gothic" charset="0"/>
              <a:ea typeface="Century Gothic" charset="0"/>
              <a:cs typeface="Century Gothic" charset="0"/>
            </a:endParaRPr>
          </a:p>
        </p:txBody>
      </p:sp>
      <p:sp>
        <p:nvSpPr>
          <p:cNvPr id="5" name="TextBox 4"/>
          <p:cNvSpPr txBox="1"/>
          <p:nvPr/>
        </p:nvSpPr>
        <p:spPr>
          <a:xfrm>
            <a:off x="379640" y="1993900"/>
            <a:ext cx="4801960" cy="3985706"/>
          </a:xfrm>
          <a:prstGeom prst="rect">
            <a:avLst/>
          </a:prstGeom>
          <a:noFill/>
        </p:spPr>
        <p:txBody>
          <a:bodyPr wrap="square" rtlCol="0">
            <a:spAutoFit/>
          </a:bodyPr>
          <a:lstStyle/>
          <a:p>
            <a:r>
              <a:rPr lang="en-US" sz="2200" dirty="0" smtClean="0"/>
              <a:t>For this lesson, you will work collaboratively with different partners to complete five tasks.</a:t>
            </a:r>
          </a:p>
          <a:p>
            <a:endParaRPr lang="en-US" sz="1100" dirty="0"/>
          </a:p>
          <a:p>
            <a:pPr marL="285750" indent="-285750">
              <a:buFont typeface="Arial" charset="0"/>
              <a:buChar char="•"/>
            </a:pPr>
            <a:r>
              <a:rPr lang="en-US" sz="2200" dirty="0" smtClean="0"/>
              <a:t>Find a different partner for each landmark</a:t>
            </a:r>
          </a:p>
          <a:p>
            <a:pPr marL="285750" indent="-285750">
              <a:buFont typeface="Arial" charset="0"/>
              <a:buChar char="•"/>
            </a:pPr>
            <a:endParaRPr lang="en-US" sz="1100" dirty="0" smtClean="0"/>
          </a:p>
          <a:p>
            <a:pPr marL="285750" indent="-285750">
              <a:buFont typeface="Arial" charset="0"/>
              <a:buChar char="•"/>
            </a:pPr>
            <a:r>
              <a:rPr lang="en-US" sz="2200" dirty="0"/>
              <a:t>Try to keep your partnerships gender </a:t>
            </a:r>
            <a:r>
              <a:rPr lang="en-US" sz="2200" dirty="0" smtClean="0"/>
              <a:t>balanced (about half girls and half boys)</a:t>
            </a:r>
          </a:p>
          <a:p>
            <a:pPr marL="285750" indent="-285750">
              <a:buFont typeface="Arial" charset="0"/>
              <a:buChar char="•"/>
            </a:pPr>
            <a:endParaRPr lang="en-US" sz="1100" dirty="0" smtClean="0"/>
          </a:p>
          <a:p>
            <a:pPr marL="285750" indent="-285750">
              <a:buFont typeface="Arial" charset="0"/>
              <a:buChar char="•"/>
            </a:pPr>
            <a:r>
              <a:rPr lang="en-US" sz="2200" dirty="0" smtClean="0"/>
              <a:t>Write down their names so you remember who they are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700" y="1304813"/>
            <a:ext cx="6500159" cy="4816764"/>
          </a:xfrm>
          <a:prstGeom prst="rect">
            <a:avLst/>
          </a:prstGeom>
          <a:ln w="12700">
            <a:solidFill>
              <a:schemeClr val="tx1"/>
            </a:solidFill>
          </a:ln>
        </p:spPr>
      </p:pic>
    </p:spTree>
    <p:extLst>
      <p:ext uri="{BB962C8B-B14F-4D97-AF65-F5344CB8AC3E}">
        <p14:creationId xmlns:p14="http://schemas.microsoft.com/office/powerpoint/2010/main" val="1754372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7959" y="1653684"/>
            <a:ext cx="11119572" cy="4489695"/>
          </a:xfrm>
        </p:spPr>
        <p:txBody>
          <a:bodyPr>
            <a:noAutofit/>
          </a:bodyPr>
          <a:lstStyle/>
          <a:p>
            <a:pPr marL="0" indent="0">
              <a:buNone/>
            </a:pPr>
            <a:r>
              <a:rPr lang="en-US" sz="2600" dirty="0">
                <a:latin typeface="Calibri" charset="0"/>
                <a:ea typeface="Calibri" charset="0"/>
                <a:cs typeface="Calibri" charset="0"/>
              </a:rPr>
              <a:t>In this lesson</a:t>
            </a:r>
            <a:r>
              <a:rPr lang="en-US" sz="2600" dirty="0" smtClean="0">
                <a:latin typeface="Calibri" charset="0"/>
                <a:ea typeface="Calibri" charset="0"/>
                <a:cs typeface="Calibri" charset="0"/>
              </a:rPr>
              <a:t>, you will collaborate with </a:t>
            </a:r>
            <a:r>
              <a:rPr lang="en-US" sz="2600" dirty="0">
                <a:latin typeface="Calibri" charset="0"/>
                <a:ea typeface="Calibri" charset="0"/>
                <a:cs typeface="Calibri" charset="0"/>
              </a:rPr>
              <a:t>a </a:t>
            </a:r>
            <a:r>
              <a:rPr lang="en-US" sz="2600" dirty="0" smtClean="0">
                <a:latin typeface="Calibri" charset="0"/>
                <a:ea typeface="Calibri" charset="0"/>
                <a:cs typeface="Calibri" charset="0"/>
              </a:rPr>
              <a:t>partner to</a:t>
            </a:r>
            <a:r>
              <a:rPr lang="is-IS" sz="2600" dirty="0" smtClean="0">
                <a:latin typeface="Calibri" charset="0"/>
                <a:ea typeface="Calibri" charset="0"/>
                <a:cs typeface="Calibri" charset="0"/>
              </a:rPr>
              <a:t>…</a:t>
            </a:r>
            <a:endParaRPr lang="en-US" sz="2600" dirty="0" smtClean="0">
              <a:latin typeface="Calibri" charset="0"/>
              <a:ea typeface="Calibri" charset="0"/>
              <a:cs typeface="Calibri" charset="0"/>
            </a:endParaRPr>
          </a:p>
          <a:p>
            <a:pPr lvl="3">
              <a:lnSpc>
                <a:spcPct val="150000"/>
              </a:lnSpc>
              <a:buFont typeface="Wingdings" charset="2"/>
              <a:buChar char="q"/>
            </a:pPr>
            <a:r>
              <a:rPr lang="en-US" sz="2600" dirty="0" smtClean="0">
                <a:latin typeface="Calibri" charset="0"/>
                <a:ea typeface="Calibri" charset="0"/>
                <a:cs typeface="Calibri" charset="0"/>
              </a:rPr>
              <a:t>identify the strongest evidence </a:t>
            </a:r>
            <a:r>
              <a:rPr lang="en-US" sz="2000" dirty="0" smtClean="0">
                <a:latin typeface="Calibri" charset="0"/>
                <a:ea typeface="Calibri" charset="0"/>
                <a:cs typeface="Calibri" charset="0"/>
              </a:rPr>
              <a:t>(TASK 1)</a:t>
            </a:r>
          </a:p>
          <a:p>
            <a:pPr lvl="3">
              <a:lnSpc>
                <a:spcPct val="150000"/>
              </a:lnSpc>
              <a:buFont typeface="Wingdings" charset="2"/>
              <a:buChar char="q"/>
            </a:pPr>
            <a:r>
              <a:rPr lang="en-US" sz="2600" dirty="0" smtClean="0">
                <a:latin typeface="Calibri" charset="0"/>
                <a:ea typeface="Calibri" charset="0"/>
                <a:cs typeface="Calibri" charset="0"/>
              </a:rPr>
              <a:t>match ideas to corresponding sources </a:t>
            </a:r>
            <a:r>
              <a:rPr lang="en-US" sz="2000" dirty="0" smtClean="0">
                <a:latin typeface="Calibri" charset="0"/>
                <a:ea typeface="Calibri" charset="0"/>
                <a:cs typeface="Calibri" charset="0"/>
              </a:rPr>
              <a:t>(TASK 2)</a:t>
            </a:r>
          </a:p>
          <a:p>
            <a:pPr lvl="3">
              <a:lnSpc>
                <a:spcPct val="150000"/>
              </a:lnSpc>
              <a:buFont typeface="Wingdings" charset="2"/>
              <a:buChar char="q"/>
            </a:pPr>
            <a:r>
              <a:rPr lang="en-US" sz="2600" dirty="0" smtClean="0">
                <a:latin typeface="Calibri" charset="0"/>
                <a:ea typeface="Calibri" charset="0"/>
                <a:cs typeface="Calibri" charset="0"/>
              </a:rPr>
              <a:t>choose a source and explain why it is more useful </a:t>
            </a:r>
            <a:r>
              <a:rPr lang="en-US" sz="2000" dirty="0" smtClean="0">
                <a:latin typeface="Calibri" charset="0"/>
                <a:ea typeface="Calibri" charset="0"/>
                <a:cs typeface="Calibri" charset="0"/>
              </a:rPr>
              <a:t>(TASK 3)</a:t>
            </a:r>
          </a:p>
          <a:p>
            <a:pPr lvl="3">
              <a:lnSpc>
                <a:spcPct val="150000"/>
              </a:lnSpc>
              <a:buFont typeface="Wingdings" charset="2"/>
              <a:buChar char="q"/>
            </a:pPr>
            <a:r>
              <a:rPr lang="en-US" sz="2600" dirty="0" smtClean="0">
                <a:latin typeface="Calibri" charset="0"/>
                <a:ea typeface="Calibri" charset="0"/>
                <a:cs typeface="Calibri" charset="0"/>
              </a:rPr>
              <a:t>support an idea from one text with evidence from another text </a:t>
            </a:r>
            <a:r>
              <a:rPr lang="en-US" sz="2000" dirty="0" smtClean="0">
                <a:latin typeface="Calibri" charset="0"/>
                <a:ea typeface="Calibri" charset="0"/>
                <a:cs typeface="Calibri" charset="0"/>
              </a:rPr>
              <a:t>(TASK 4)</a:t>
            </a:r>
          </a:p>
          <a:p>
            <a:pPr lvl="3">
              <a:lnSpc>
                <a:spcPct val="150000"/>
              </a:lnSpc>
              <a:buFont typeface="Wingdings" charset="2"/>
              <a:buChar char="q"/>
            </a:pPr>
            <a:r>
              <a:rPr lang="en-US" sz="2600" dirty="0" smtClean="0">
                <a:latin typeface="Calibri" charset="0"/>
                <a:ea typeface="Calibri" charset="0"/>
                <a:cs typeface="Calibri" charset="0"/>
              </a:rPr>
              <a:t>complete a short written response using evidence from three texts </a:t>
            </a:r>
            <a:r>
              <a:rPr lang="en-US" sz="2000" dirty="0" smtClean="0">
                <a:latin typeface="Calibri" charset="0"/>
                <a:ea typeface="Calibri" charset="0"/>
                <a:cs typeface="Calibri" charset="0"/>
              </a:rPr>
              <a:t>(TASK 5)</a:t>
            </a:r>
          </a:p>
          <a:p>
            <a:pPr lvl="1">
              <a:buFont typeface="Wingdings" charset="2"/>
              <a:buChar char="q"/>
            </a:pPr>
            <a:endParaRPr lang="en-US" sz="1200" dirty="0" smtClean="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418037" y="349636"/>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674" y="96680"/>
            <a:ext cx="4115597" cy="1299662"/>
          </a:xfrm>
          <a:prstGeom prst="rect">
            <a:avLst/>
          </a:prstGeom>
        </p:spPr>
      </p:pic>
    </p:spTree>
    <p:extLst>
      <p:ext uri="{BB962C8B-B14F-4D97-AF65-F5344CB8AC3E}">
        <p14:creationId xmlns:p14="http://schemas.microsoft.com/office/powerpoint/2010/main" val="1173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1</a:t>
            </a:r>
            <a:endParaRPr lang="en-US" sz="6600" b="1" dirty="0">
              <a:solidFill>
                <a:schemeClr val="tx1"/>
              </a:solidFill>
              <a:latin typeface="Century Gothic"/>
            </a:endParaRPr>
          </a:p>
        </p:txBody>
      </p:sp>
      <p:sp>
        <p:nvSpPr>
          <p:cNvPr id="3" name="Content Placeholder 2"/>
          <p:cNvSpPr>
            <a:spLocks noGrp="1"/>
          </p:cNvSpPr>
          <p:nvPr>
            <p:ph idx="1"/>
          </p:nvPr>
        </p:nvSpPr>
        <p:spPr>
          <a:xfrm>
            <a:off x="5884419" y="2544703"/>
            <a:ext cx="5268263" cy="2873193"/>
          </a:xfrm>
        </p:spPr>
        <p:txBody>
          <a:bodyPr vert="horz" lIns="91440" tIns="45720" rIns="91440" bIns="45720" rtlCol="0" anchor="t">
            <a:normAutofit fontScale="92500"/>
          </a:bodyPr>
          <a:lstStyle/>
          <a:p>
            <a:pPr marL="365747" lvl="1" indent="0">
              <a:buNone/>
            </a:pPr>
            <a:r>
              <a:rPr lang="en-US" sz="4800" dirty="0" smtClean="0">
                <a:latin typeface="Century Gothic" charset="0"/>
              </a:rPr>
              <a:t>Find your La Brea Tar Pits Partner and prepare to work on Task #1. </a:t>
            </a:r>
            <a:endParaRPr lang="en-US" sz="4800" b="1" dirty="0">
              <a:latin typeface="Century Gothic"/>
            </a:endParaRPr>
          </a:p>
        </p:txBody>
      </p:sp>
      <p:pic>
        <p:nvPicPr>
          <p:cNvPr id="7" name="Picture 5"/>
          <p:cNvPicPr>
            <a:picLocks noChangeAspect="1"/>
          </p:cNvPicPr>
          <p:nvPr/>
        </p:nvPicPr>
        <p:blipFill>
          <a:blip r:embed="rId3"/>
          <a:stretch>
            <a:fillRect/>
          </a:stretch>
        </p:blipFill>
        <p:spPr>
          <a:xfrm>
            <a:off x="1042301" y="2340925"/>
            <a:ext cx="4947049" cy="3076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141823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94707"/>
            <a:ext cx="4711209" cy="6135748"/>
          </a:xfrm>
          <a:prstGeom prst="rect">
            <a:avLst/>
          </a:prstGeom>
          <a:ln w="12700">
            <a:solidFill>
              <a:schemeClr val="tx1"/>
            </a:solidFill>
          </a:ln>
        </p:spPr>
      </p:pic>
      <p:sp>
        <p:nvSpPr>
          <p:cNvPr id="2" name="Title 1"/>
          <p:cNvSpPr>
            <a:spLocks noGrp="1"/>
          </p:cNvSpPr>
          <p:nvPr>
            <p:ph type="title" idx="4294967295"/>
          </p:nvPr>
        </p:nvSpPr>
        <p:spPr>
          <a:xfrm>
            <a:off x="1280516" y="94707"/>
            <a:ext cx="5767200" cy="940199"/>
          </a:xfrm>
        </p:spPr>
        <p:txBody>
          <a:bodyPr>
            <a:noAutofit/>
          </a:bodyPr>
          <a:lstStyle/>
          <a:p>
            <a:r>
              <a:rPr lang="en-US" sz="2800" b="1" dirty="0" smtClean="0">
                <a:solidFill>
                  <a:schemeClr val="tx1"/>
                </a:solidFill>
                <a:latin typeface="Century Gothic" charset="0"/>
                <a:ea typeface="Century Gothic" charset="0"/>
                <a:cs typeface="Century Gothic" charset="0"/>
              </a:rPr>
              <a:t>TASK 1 </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Identify the Strongest Evidence</a:t>
            </a:r>
            <a:endParaRPr lang="en-US" sz="2800" dirty="0">
              <a:solidFill>
                <a:schemeClr val="tx1"/>
              </a:solidFill>
              <a:latin typeface="Century Gothic" charset="0"/>
              <a:ea typeface="Century Gothic" charset="0"/>
              <a:cs typeface="Century Gothic" charset="0"/>
            </a:endParaRPr>
          </a:p>
        </p:txBody>
      </p:sp>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sp>
        <p:nvSpPr>
          <p:cNvPr id="5" name="Rectangle 4"/>
          <p:cNvSpPr/>
          <p:nvPr/>
        </p:nvSpPr>
        <p:spPr>
          <a:xfrm>
            <a:off x="315802" y="1047814"/>
            <a:ext cx="6920146" cy="2277547"/>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r>
              <a:rPr lang="en-US" sz="2200" dirty="0" smtClean="0">
                <a:solidFill>
                  <a:srgbClr val="0E0E0E"/>
                </a:solidFill>
                <a:latin typeface="Century Gothic" charset="0"/>
                <a:ea typeface="ＭＳ 明朝" charset="-128"/>
                <a:cs typeface="Times" charset="0"/>
              </a:rPr>
              <a:t>Although </a:t>
            </a:r>
            <a:r>
              <a:rPr lang="en-US" sz="2200" dirty="0">
                <a:solidFill>
                  <a:srgbClr val="0E0E0E"/>
                </a:solidFill>
                <a:latin typeface="Century Gothic" charset="0"/>
                <a:ea typeface="ＭＳ 明朝" charset="-128"/>
                <a:cs typeface="Times" charset="0"/>
              </a:rPr>
              <a:t>they served in the military, the Buffalo Soldiers’ regiments were established primarily for non-military objectives. </a:t>
            </a:r>
            <a:endParaRPr lang="en-US" sz="2200" dirty="0" smtClean="0">
              <a:solidFill>
                <a:srgbClr val="0E0E0E"/>
              </a:solidFill>
              <a:latin typeface="Century Gothic" charset="0"/>
              <a:ea typeface="ＭＳ 明朝" charset="-128"/>
              <a:cs typeface="Times" charset="0"/>
            </a:endParaRPr>
          </a:p>
          <a:p>
            <a:endParaRPr lang="en-US" sz="2200" dirty="0" smtClean="0">
              <a:solidFill>
                <a:srgbClr val="0E0E0E"/>
              </a:solidFill>
              <a:latin typeface="Century Gothic" charset="0"/>
              <a:ea typeface="ＭＳ 明朝" charset="-128"/>
              <a:cs typeface="Times" charset="0"/>
            </a:endParaRPr>
          </a:p>
          <a:p>
            <a:r>
              <a:rPr lang="en-US" sz="2200" dirty="0" smtClean="0">
                <a:solidFill>
                  <a:srgbClr val="0E0E0E"/>
                </a:solidFill>
                <a:latin typeface="Century Gothic" charset="0"/>
                <a:ea typeface="ＭＳ 明朝" charset="-128"/>
                <a:cs typeface="Times" charset="0"/>
              </a:rPr>
              <a:t>Which </a:t>
            </a:r>
            <a:r>
              <a:rPr lang="en-US" sz="2200" dirty="0">
                <a:solidFill>
                  <a:srgbClr val="0E0E0E"/>
                </a:solidFill>
                <a:latin typeface="Century Gothic" charset="0"/>
                <a:ea typeface="ＭＳ 明朝" charset="-128"/>
                <a:cs typeface="Times" charset="0"/>
              </a:rPr>
              <a:t>sentences </a:t>
            </a:r>
            <a:r>
              <a:rPr lang="en-US" sz="2200" b="1" dirty="0">
                <a:solidFill>
                  <a:srgbClr val="0E0E0E"/>
                </a:solidFill>
                <a:latin typeface="Century Gothic" charset="0"/>
                <a:ea typeface="ＭＳ 明朝" charset="-128"/>
                <a:cs typeface="Times" charset="0"/>
              </a:rPr>
              <a:t>best</a:t>
            </a:r>
            <a:r>
              <a:rPr lang="en-US" sz="2200" dirty="0">
                <a:solidFill>
                  <a:srgbClr val="0E0E0E"/>
                </a:solidFill>
                <a:latin typeface="Century Gothic" charset="0"/>
                <a:ea typeface="ＭＳ 明朝" charset="-128"/>
                <a:cs typeface="Times" charset="0"/>
              </a:rPr>
              <a:t> support this </a:t>
            </a:r>
            <a:r>
              <a:rPr lang="en-US" sz="2200" dirty="0" smtClean="0">
                <a:solidFill>
                  <a:srgbClr val="0E0E0E"/>
                </a:solidFill>
                <a:latin typeface="Century Gothic" charset="0"/>
                <a:ea typeface="ＭＳ 明朝" charset="-128"/>
                <a:cs typeface="Times" charset="0"/>
              </a:rPr>
              <a:t>idea? </a:t>
            </a:r>
            <a:r>
              <a:rPr lang="en-US" sz="2200" dirty="0">
                <a:solidFill>
                  <a:srgbClr val="0E0E0E"/>
                </a:solidFill>
                <a:latin typeface="Century Gothic" charset="0"/>
                <a:ea typeface="ＭＳ 明朝" charset="-128"/>
                <a:cs typeface="Times" charset="0"/>
              </a:rPr>
              <a:t>Select </a:t>
            </a:r>
            <a:r>
              <a:rPr lang="en-US" sz="2200" b="1" dirty="0">
                <a:solidFill>
                  <a:srgbClr val="0E0E0E"/>
                </a:solidFill>
                <a:latin typeface="Century Gothic" charset="0"/>
                <a:ea typeface="ＭＳ 明朝" charset="-128"/>
                <a:cs typeface="Times" charset="0"/>
              </a:rPr>
              <a:t>two</a:t>
            </a:r>
            <a:r>
              <a:rPr lang="en-US" sz="2200" dirty="0">
                <a:solidFill>
                  <a:srgbClr val="0E0E0E"/>
                </a:solidFill>
                <a:latin typeface="Century Gothic" charset="0"/>
                <a:ea typeface="ＭＳ 明朝" charset="-128"/>
                <a:cs typeface="Times" charset="0"/>
              </a:rPr>
              <a:t> sentences.</a:t>
            </a:r>
            <a:endParaRPr lang="en-US" sz="2200" dirty="0">
              <a:effectLst/>
              <a:latin typeface="Cambria" charset="0"/>
              <a:ea typeface="ＭＳ 明朝" charset="-128"/>
              <a:cs typeface="Arial" charset="0"/>
            </a:endParaRPr>
          </a:p>
        </p:txBody>
      </p:sp>
      <p:sp>
        <p:nvSpPr>
          <p:cNvPr id="9" name="Rectangle 8"/>
          <p:cNvSpPr/>
          <p:nvPr/>
        </p:nvSpPr>
        <p:spPr>
          <a:xfrm>
            <a:off x="281147" y="1152010"/>
            <a:ext cx="6817760" cy="1210999"/>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816604" y="1047814"/>
            <a:ext cx="3937000" cy="1446550"/>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TEST-TAKING STRATEGY</a:t>
            </a:r>
          </a:p>
          <a:p>
            <a:endParaRPr lang="en-US" sz="800" dirty="0" smtClean="0"/>
          </a:p>
          <a:p>
            <a:pPr algn="ctr"/>
            <a:r>
              <a:rPr lang="en-US" sz="2000" dirty="0" smtClean="0"/>
              <a:t>Understanding </a:t>
            </a:r>
            <a:r>
              <a:rPr lang="en-US" sz="2000" dirty="0"/>
              <a:t>the idea will help you select the two sentences that best support the idea</a:t>
            </a:r>
            <a:r>
              <a:rPr lang="en-US" sz="2000" dirty="0" smtClean="0"/>
              <a:t>.</a:t>
            </a:r>
          </a:p>
        </p:txBody>
      </p:sp>
      <p:sp>
        <p:nvSpPr>
          <p:cNvPr id="14" name="TextBox 13"/>
          <p:cNvSpPr txBox="1"/>
          <p:nvPr/>
        </p:nvSpPr>
        <p:spPr>
          <a:xfrm>
            <a:off x="316736" y="3592979"/>
            <a:ext cx="4703745" cy="243143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400" b="1" u="sng" smtClean="0"/>
              <a:t>PARTNER WORK</a:t>
            </a:r>
          </a:p>
          <a:p>
            <a:pPr algn="ctr"/>
            <a:endParaRPr lang="en-US" sz="1200" b="1" u="sng" dirty="0" smtClean="0"/>
          </a:p>
          <a:p>
            <a:pPr marL="342900" indent="-342900">
              <a:buFont typeface="Arial" charset="0"/>
              <a:buChar char="•"/>
            </a:pPr>
            <a:r>
              <a:rPr lang="en-US" sz="2400" dirty="0"/>
              <a:t>Underline the </a:t>
            </a:r>
            <a:r>
              <a:rPr lang="en-US" sz="2400" dirty="0" smtClean="0"/>
              <a:t>idea.</a:t>
            </a:r>
          </a:p>
          <a:p>
            <a:pPr marL="342900" indent="-342900">
              <a:buFont typeface="Arial" charset="0"/>
              <a:buChar char="•"/>
            </a:pPr>
            <a:endParaRPr lang="en-US" sz="1000" dirty="0" smtClean="0"/>
          </a:p>
          <a:p>
            <a:pPr marL="342900" indent="-342900">
              <a:buFont typeface="Arial" charset="0"/>
              <a:buChar char="•"/>
            </a:pPr>
            <a:r>
              <a:rPr lang="en-US" sz="2400" dirty="0" smtClean="0"/>
              <a:t>Collaborate </a:t>
            </a:r>
            <a:r>
              <a:rPr lang="en-US" sz="2400" dirty="0"/>
              <a:t>with your partner to paraphrase the idea. </a:t>
            </a:r>
            <a:endParaRPr lang="en-US" sz="2400" dirty="0" smtClean="0"/>
          </a:p>
          <a:p>
            <a:pPr marL="342900" indent="-342900">
              <a:buFont typeface="Arial" charset="0"/>
              <a:buChar char="•"/>
            </a:pPr>
            <a:endParaRPr lang="en-US" sz="1000" dirty="0" smtClean="0"/>
          </a:p>
          <a:p>
            <a:pPr marL="342900" indent="-342900">
              <a:buFont typeface="Arial" charset="0"/>
              <a:buChar char="•"/>
            </a:pPr>
            <a:r>
              <a:rPr lang="en-US" sz="2400" dirty="0" smtClean="0"/>
              <a:t>Write </a:t>
            </a:r>
            <a:r>
              <a:rPr lang="en-US" sz="2400" dirty="0"/>
              <a:t>your paraphrase in </a:t>
            </a:r>
            <a:r>
              <a:rPr lang="en-US" sz="2400" dirty="0" smtClean="0"/>
              <a:t>the </a:t>
            </a:r>
            <a:r>
              <a:rPr lang="en-US" sz="2400" dirty="0"/>
              <a:t>box.</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40" y="155536"/>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5390994" y="3969347"/>
            <a:ext cx="1656722" cy="1607807"/>
            <a:chOff x="587828" y="4231661"/>
            <a:chExt cx="1847691" cy="2058925"/>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8" name="TextBox 17"/>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20" name="Rectangle 19"/>
          <p:cNvSpPr/>
          <p:nvPr/>
        </p:nvSpPr>
        <p:spPr>
          <a:xfrm>
            <a:off x="7437471" y="5620787"/>
            <a:ext cx="4677838" cy="609668"/>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45401" y="3936999"/>
            <a:ext cx="4368800" cy="1640155"/>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71092" y="391886"/>
            <a:ext cx="63234" cy="11928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6538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P spid="13" grpId="0" animBg="1"/>
      <p:bldP spid="14" grpId="0" uiExpand="1" build="p" animBg="1"/>
      <p:bldP spid="20"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5407178" cy="461665"/>
          </a:xfrm>
          <a:prstGeom prst="rect">
            <a:avLst/>
          </a:prstGeom>
          <a:noFill/>
        </p:spPr>
        <p:txBody>
          <a:bodyPr wrap="square" rtlCol="0">
            <a:spAutoFit/>
          </a:bodyPr>
          <a:lstStyle/>
          <a:p>
            <a:r>
              <a:rPr lang="en-US" sz="2400" b="1" smtClean="0">
                <a:solidFill>
                  <a:schemeClr val="bg1"/>
                </a:solidFill>
              </a:rPr>
              <a:t>WHOLE-GROUP </a:t>
            </a:r>
            <a:r>
              <a:rPr lang="en-US" sz="2400" b="1" dirty="0" smtClean="0">
                <a:solidFill>
                  <a:schemeClr val="bg1"/>
                </a:solidFill>
              </a:rPr>
              <a:t>SHARE OUT</a:t>
            </a:r>
            <a:endParaRPr lang="en-US" sz="2400" b="1" dirty="0">
              <a:solidFill>
                <a:schemeClr val="bg1"/>
              </a:solidFill>
            </a:endParaRPr>
          </a:p>
        </p:txBody>
      </p:sp>
      <p:sp>
        <p:nvSpPr>
          <p:cNvPr id="5" name="Rectangle 4"/>
          <p:cNvSpPr/>
          <p:nvPr/>
        </p:nvSpPr>
        <p:spPr>
          <a:xfrm>
            <a:off x="967196" y="4221867"/>
            <a:ext cx="9595763" cy="615553"/>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endParaRPr lang="en-US" sz="2400" dirty="0" smtClean="0">
              <a:solidFill>
                <a:srgbClr val="0E0E0E"/>
              </a:solidFill>
              <a:latin typeface="Century Gothic" charset="0"/>
              <a:ea typeface="ＭＳ 明朝" charset="-128"/>
              <a:cs typeface="Times"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66900750"/>
              </p:ext>
            </p:extLst>
          </p:nvPr>
        </p:nvGraphicFramePr>
        <p:xfrm>
          <a:off x="379967" y="2445860"/>
          <a:ext cx="11507233" cy="3713640"/>
        </p:xfrm>
        <a:graphic>
          <a:graphicData uri="http://schemas.openxmlformats.org/drawingml/2006/table">
            <a:tbl>
              <a:tblPr firstRow="1" bandRow="1">
                <a:tableStyleId>{5C22544A-7EE6-4342-B048-85BDC9FD1C3A}</a:tableStyleId>
              </a:tblPr>
              <a:tblGrid>
                <a:gridCol w="981378"/>
                <a:gridCol w="5725256"/>
                <a:gridCol w="4800599"/>
              </a:tblGrid>
              <a:tr h="9704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E0E0E"/>
                          </a:solidFill>
                          <a:latin typeface="Century Gothic" charset="0"/>
                          <a:ea typeface="ＭＳ 明朝" charset="-128"/>
                          <a:cs typeface="Times" charset="0"/>
                        </a:rPr>
                        <a:t>IDEA:</a:t>
                      </a:r>
                      <a:r>
                        <a:rPr lang="en-US" sz="2400" baseline="0" dirty="0" smtClean="0">
                          <a:solidFill>
                            <a:srgbClr val="0E0E0E"/>
                          </a:solidFill>
                          <a:latin typeface="Century Gothic" charset="0"/>
                          <a:ea typeface="ＭＳ 明朝" charset="-128"/>
                          <a:cs typeface="Times" charset="0"/>
                        </a:rPr>
                        <a:t> </a:t>
                      </a:r>
                      <a:r>
                        <a:rPr lang="en-US" sz="2400" dirty="0" smtClean="0">
                          <a:solidFill>
                            <a:srgbClr val="0E0E0E"/>
                          </a:solidFill>
                          <a:latin typeface="Century Gothic" charset="0"/>
                          <a:ea typeface="ＭＳ 明朝" charset="-128"/>
                          <a:cs typeface="Times" charset="0"/>
                        </a:rPr>
                        <a:t>Although they served in the military, the Buffalo Soldiers’ regiments were established primarily for non-military objectives. </a:t>
                      </a:r>
                    </a:p>
                  </a:txBody>
                  <a:tcPr/>
                </a:tc>
                <a:tc hMerge="1">
                  <a:txBody>
                    <a:bodyPr/>
                    <a:lstStyle/>
                    <a:p>
                      <a:endParaRPr lang="en-US" dirty="0"/>
                    </a:p>
                  </a:txBody>
                  <a:tcPr/>
                </a:tc>
                <a:tc hMerge="1">
                  <a:txBody>
                    <a:bodyPr/>
                    <a:lstStyle/>
                    <a:p>
                      <a:endParaRPr lang="en-US"/>
                    </a:p>
                  </a:txBody>
                  <a:tcPr/>
                </a:tc>
              </a:tr>
              <a:tr h="404406">
                <a:tc gridSpan="2">
                  <a:txBody>
                    <a:bodyPr/>
                    <a:lstStyle/>
                    <a:p>
                      <a:pPr algn="ctr"/>
                      <a:r>
                        <a:rPr lang="en-US" b="1" dirty="0" smtClean="0"/>
                        <a:t>PARAPHRASE</a:t>
                      </a:r>
                      <a:endParaRPr lang="en-US" b="1" dirty="0"/>
                    </a:p>
                  </a:txBody>
                  <a:tcPr/>
                </a:tc>
                <a:tc hMerge="1">
                  <a:txBody>
                    <a:bodyPr/>
                    <a:lstStyle/>
                    <a:p>
                      <a:endParaRPr lang="en-US" dirty="0"/>
                    </a:p>
                  </a:txBody>
                  <a:tcPr/>
                </a:tc>
                <a:tc>
                  <a:txBody>
                    <a:bodyPr/>
                    <a:lstStyle/>
                    <a:p>
                      <a:pPr algn="ctr"/>
                      <a:r>
                        <a:rPr lang="en-US" b="1" smtClean="0"/>
                        <a:t>HOW DID IT HELP YOU UNDERSTAND THE IDEA? </a:t>
                      </a:r>
                      <a:endParaRPr lang="en-US" b="1" dirty="0"/>
                    </a:p>
                  </a:txBody>
                  <a:tcPr/>
                </a:tc>
              </a:tr>
              <a:tr h="1183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PAIR</a:t>
                      </a:r>
                      <a:r>
                        <a:rPr lang="en-US" b="1" baseline="0" dirty="0" smtClean="0"/>
                        <a:t> 1:</a:t>
                      </a:r>
                      <a:endParaRPr lang="en-US" b="1" dirty="0"/>
                    </a:p>
                  </a:txBody>
                  <a:tcPr/>
                </a:tc>
                <a:tc>
                  <a:txBody>
                    <a:bodyPr/>
                    <a:lstStyle/>
                    <a:p>
                      <a:endParaRPr lang="en-US" dirty="0"/>
                    </a:p>
                  </a:txBody>
                  <a:tcPr/>
                </a:tc>
                <a:tc>
                  <a:txBody>
                    <a:bodyPr/>
                    <a:lstStyle/>
                    <a:p>
                      <a:endParaRPr lang="en-US" dirty="0"/>
                    </a:p>
                  </a:txBody>
                  <a:tcPr/>
                </a:tc>
              </a:tr>
              <a:tr h="1155700">
                <a:tc>
                  <a:txBody>
                    <a:bodyPr/>
                    <a:lstStyle/>
                    <a:p>
                      <a:r>
                        <a:rPr lang="en-US" b="1" dirty="0" smtClean="0"/>
                        <a:t>PAIR 2:</a:t>
                      </a:r>
                      <a:endParaRPr lang="en-US" b="1" dirty="0"/>
                    </a:p>
                  </a:txBody>
                  <a:tcPr/>
                </a:tc>
                <a:tc>
                  <a:txBody>
                    <a:bodyPr/>
                    <a:lstStyle/>
                    <a:p>
                      <a:endParaRPr lang="en-US" dirty="0"/>
                    </a:p>
                  </a:txBody>
                  <a:tcPr/>
                </a:tc>
                <a:tc>
                  <a:txBody>
                    <a:bodyPr/>
                    <a:lstStyle/>
                    <a:p>
                      <a:endParaRPr lang="en-US" dirty="0"/>
                    </a:p>
                  </a:txBody>
                  <a:tcPr/>
                </a:tc>
              </a:tr>
            </a:tbl>
          </a:graphicData>
        </a:graphic>
      </p:graphicFrame>
      <p:sp>
        <p:nvSpPr>
          <p:cNvPr id="4" name="TextBox 3"/>
          <p:cNvSpPr txBox="1"/>
          <p:nvPr/>
        </p:nvSpPr>
        <p:spPr>
          <a:xfrm>
            <a:off x="375510" y="1809164"/>
            <a:ext cx="11511690" cy="400110"/>
          </a:xfrm>
          <a:prstGeom prst="rect">
            <a:avLst/>
          </a:prstGeom>
          <a:noFill/>
        </p:spPr>
        <p:txBody>
          <a:bodyPr wrap="square" rtlCol="0">
            <a:spAutoFit/>
          </a:bodyPr>
          <a:lstStyle/>
          <a:p>
            <a:pPr algn="ctr"/>
            <a:r>
              <a:rPr lang="en-US" sz="2000" dirty="0" smtClean="0">
                <a:latin typeface="Century Gothic" charset="0"/>
                <a:ea typeface="Century Gothic" charset="0"/>
                <a:cs typeface="Century Gothic" charset="0"/>
              </a:rPr>
              <a:t>Listen actively to each paraphrase. Think about how it helps you understand the idea.</a:t>
            </a:r>
            <a:endParaRPr lang="en-US" sz="2000" dirty="0">
              <a:latin typeface="Century Gothic" charset="0"/>
              <a:ea typeface="Century Gothic" charset="0"/>
              <a:cs typeface="Century Gothic" charset="0"/>
            </a:endParaRPr>
          </a:p>
        </p:txBody>
      </p:sp>
      <p:grpSp>
        <p:nvGrpSpPr>
          <p:cNvPr id="10" name="Group 9"/>
          <p:cNvGrpSpPr/>
          <p:nvPr/>
        </p:nvGrpSpPr>
        <p:grpSpPr>
          <a:xfrm>
            <a:off x="379967" y="287343"/>
            <a:ext cx="1423434" cy="1223957"/>
            <a:chOff x="0" y="0"/>
            <a:chExt cx="2433955" cy="2462924"/>
          </a:xfrm>
          <a:solidFill>
            <a:schemeClr val="accent1">
              <a:lumMod val="40000"/>
              <a:lumOff val="60000"/>
            </a:schemeClr>
          </a:solidFill>
        </p:grpSpPr>
        <p:sp>
          <p:nvSpPr>
            <p:cNvPr id="11"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Title 1"/>
          <p:cNvSpPr txBox="1">
            <a:spLocks/>
          </p:cNvSpPr>
          <p:nvPr/>
        </p:nvSpPr>
        <p:spPr>
          <a:xfrm>
            <a:off x="1930408" y="338965"/>
            <a:ext cx="5767200"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smtClean="0">
                <a:solidFill>
                  <a:schemeClr val="tx1"/>
                </a:solidFill>
                <a:latin typeface="Century Gothic" charset="0"/>
                <a:ea typeface="Century Gothic" charset="0"/>
                <a:cs typeface="Century Gothic" charset="0"/>
              </a:rPr>
              <a:t>TASK 1 </a:t>
            </a:r>
            <a:br>
              <a:rPr lang="en-US" sz="2800" b="1" smtClean="0">
                <a:solidFill>
                  <a:schemeClr val="tx1"/>
                </a:solidFill>
                <a:latin typeface="Century Gothic" charset="0"/>
                <a:ea typeface="Century Gothic" charset="0"/>
                <a:cs typeface="Century Gothic" charset="0"/>
              </a:rPr>
            </a:br>
            <a:r>
              <a:rPr lang="en-US" sz="2800" b="1" smtClean="0">
                <a:solidFill>
                  <a:schemeClr val="tx1"/>
                </a:solidFill>
                <a:latin typeface="Century Gothic" charset="0"/>
                <a:ea typeface="Century Gothic" charset="0"/>
                <a:cs typeface="Century Gothic" charset="0"/>
              </a:rPr>
              <a:t>Identify the Strongest Evidence</a:t>
            </a:r>
            <a:endParaRPr lang="en-US" sz="2800" dirty="0">
              <a:solidFill>
                <a:schemeClr val="tx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745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611" y="155536"/>
            <a:ext cx="4711209" cy="6135748"/>
          </a:xfrm>
          <a:prstGeom prst="rect">
            <a:avLst/>
          </a:prstGeom>
          <a:ln w="12700">
            <a:solidFill>
              <a:schemeClr val="tx1"/>
            </a:solidFill>
          </a:ln>
        </p:spPr>
      </p:pic>
      <p:sp>
        <p:nvSpPr>
          <p:cNvPr id="2" name="Title 1"/>
          <p:cNvSpPr>
            <a:spLocks noGrp="1"/>
          </p:cNvSpPr>
          <p:nvPr>
            <p:ph type="title" idx="4294967295"/>
          </p:nvPr>
        </p:nvSpPr>
        <p:spPr>
          <a:xfrm>
            <a:off x="1128586" y="195453"/>
            <a:ext cx="5767200" cy="940199"/>
          </a:xfrm>
        </p:spPr>
        <p:txBody>
          <a:bodyPr>
            <a:noAutofit/>
          </a:bodyPr>
          <a:lstStyle/>
          <a:p>
            <a:r>
              <a:rPr lang="en-US" sz="2800" b="1" dirty="0" smtClean="0">
                <a:solidFill>
                  <a:schemeClr val="tx1"/>
                </a:solidFill>
                <a:latin typeface="Century Gothic" charset="0"/>
                <a:ea typeface="Century Gothic" charset="0"/>
                <a:cs typeface="Century Gothic" charset="0"/>
              </a:rPr>
              <a:t>TASK 1 </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Identify the Strongest Evidence</a:t>
            </a:r>
            <a:endParaRPr lang="en-US" sz="2800" dirty="0">
              <a:solidFill>
                <a:schemeClr val="tx1"/>
              </a:solidFill>
              <a:latin typeface="Century Gothic" charset="0"/>
              <a:ea typeface="Century Gothic" charset="0"/>
              <a:cs typeface="Century Gothic" charset="0"/>
            </a:endParaRPr>
          </a:p>
        </p:txBody>
      </p:sp>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COME TO A CONSENSUS</a:t>
            </a:r>
            <a:endParaRPr lang="en-US" sz="2400" b="1" dirty="0">
              <a:solidFill>
                <a:schemeClr val="bg1"/>
              </a:solidFill>
            </a:endParaRPr>
          </a:p>
        </p:txBody>
      </p:sp>
      <p:sp>
        <p:nvSpPr>
          <p:cNvPr id="5" name="Rectangle 4"/>
          <p:cNvSpPr/>
          <p:nvPr/>
        </p:nvSpPr>
        <p:spPr>
          <a:xfrm>
            <a:off x="309613" y="1135652"/>
            <a:ext cx="6920146" cy="2277547"/>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r>
              <a:rPr lang="en-US" sz="2200" dirty="0" smtClean="0">
                <a:solidFill>
                  <a:srgbClr val="0E0E0E"/>
                </a:solidFill>
                <a:latin typeface="Century Gothic" charset="0"/>
                <a:ea typeface="ＭＳ 明朝" charset="-128"/>
                <a:cs typeface="Times" charset="0"/>
              </a:rPr>
              <a:t>Although </a:t>
            </a:r>
            <a:r>
              <a:rPr lang="en-US" sz="2200" dirty="0">
                <a:solidFill>
                  <a:srgbClr val="0E0E0E"/>
                </a:solidFill>
                <a:latin typeface="Century Gothic" charset="0"/>
                <a:ea typeface="ＭＳ 明朝" charset="-128"/>
                <a:cs typeface="Times" charset="0"/>
              </a:rPr>
              <a:t>they served in the military, the Buffalo Soldiers’ regiments were established primarily for non-military objectives. </a:t>
            </a:r>
            <a:endParaRPr lang="en-US" sz="2200" dirty="0" smtClean="0">
              <a:solidFill>
                <a:srgbClr val="0E0E0E"/>
              </a:solidFill>
              <a:latin typeface="Century Gothic" charset="0"/>
              <a:ea typeface="ＭＳ 明朝" charset="-128"/>
              <a:cs typeface="Times" charset="0"/>
            </a:endParaRPr>
          </a:p>
          <a:p>
            <a:endParaRPr lang="en-US" sz="2200" dirty="0" smtClean="0">
              <a:solidFill>
                <a:srgbClr val="0E0E0E"/>
              </a:solidFill>
              <a:latin typeface="Century Gothic" charset="0"/>
              <a:ea typeface="ＭＳ 明朝" charset="-128"/>
              <a:cs typeface="Times" charset="0"/>
            </a:endParaRPr>
          </a:p>
          <a:p>
            <a:r>
              <a:rPr lang="en-US" sz="2200" dirty="0" smtClean="0">
                <a:solidFill>
                  <a:srgbClr val="0E0E0E"/>
                </a:solidFill>
                <a:latin typeface="Century Gothic" charset="0"/>
                <a:ea typeface="ＭＳ 明朝" charset="-128"/>
                <a:cs typeface="Times" charset="0"/>
              </a:rPr>
              <a:t>Which </a:t>
            </a:r>
            <a:r>
              <a:rPr lang="en-US" sz="2200" dirty="0">
                <a:solidFill>
                  <a:srgbClr val="0E0E0E"/>
                </a:solidFill>
                <a:latin typeface="Century Gothic" charset="0"/>
                <a:ea typeface="ＭＳ 明朝" charset="-128"/>
                <a:cs typeface="Times" charset="0"/>
              </a:rPr>
              <a:t>sentences </a:t>
            </a:r>
            <a:r>
              <a:rPr lang="en-US" sz="2200" b="1" dirty="0">
                <a:solidFill>
                  <a:srgbClr val="0E0E0E"/>
                </a:solidFill>
                <a:latin typeface="Century Gothic" charset="0"/>
                <a:ea typeface="ＭＳ 明朝" charset="-128"/>
                <a:cs typeface="Times" charset="0"/>
              </a:rPr>
              <a:t>best</a:t>
            </a:r>
            <a:r>
              <a:rPr lang="en-US" sz="2200" dirty="0">
                <a:solidFill>
                  <a:srgbClr val="0E0E0E"/>
                </a:solidFill>
                <a:latin typeface="Century Gothic" charset="0"/>
                <a:ea typeface="ＭＳ 明朝" charset="-128"/>
                <a:cs typeface="Times" charset="0"/>
              </a:rPr>
              <a:t> support this </a:t>
            </a:r>
            <a:r>
              <a:rPr lang="en-US" sz="2200" dirty="0" smtClean="0">
                <a:solidFill>
                  <a:srgbClr val="0E0E0E"/>
                </a:solidFill>
                <a:latin typeface="Century Gothic" charset="0"/>
                <a:ea typeface="ＭＳ 明朝" charset="-128"/>
                <a:cs typeface="Times" charset="0"/>
              </a:rPr>
              <a:t>idea? </a:t>
            </a:r>
            <a:r>
              <a:rPr lang="en-US" sz="2200" dirty="0">
                <a:solidFill>
                  <a:srgbClr val="0E0E0E"/>
                </a:solidFill>
                <a:latin typeface="Century Gothic" charset="0"/>
                <a:ea typeface="ＭＳ 明朝" charset="-128"/>
                <a:cs typeface="Times" charset="0"/>
              </a:rPr>
              <a:t>Select </a:t>
            </a:r>
            <a:r>
              <a:rPr lang="en-US" sz="2200" b="1" dirty="0">
                <a:solidFill>
                  <a:srgbClr val="0E0E0E"/>
                </a:solidFill>
                <a:latin typeface="Century Gothic" charset="0"/>
                <a:ea typeface="ＭＳ 明朝" charset="-128"/>
                <a:cs typeface="Times" charset="0"/>
              </a:rPr>
              <a:t>two</a:t>
            </a:r>
            <a:r>
              <a:rPr lang="en-US" sz="2200" dirty="0">
                <a:solidFill>
                  <a:srgbClr val="0E0E0E"/>
                </a:solidFill>
                <a:latin typeface="Century Gothic" charset="0"/>
                <a:ea typeface="ＭＳ 明朝" charset="-128"/>
                <a:cs typeface="Times" charset="0"/>
              </a:rPr>
              <a:t> sentences.</a:t>
            </a:r>
            <a:endParaRPr lang="en-US" sz="2200" dirty="0">
              <a:effectLst/>
              <a:latin typeface="Cambria" charset="0"/>
              <a:ea typeface="ＭＳ 明朝" charset="-128"/>
              <a:cs typeface="Arial" charset="0"/>
            </a:endParaRPr>
          </a:p>
        </p:txBody>
      </p:sp>
      <p:sp>
        <p:nvSpPr>
          <p:cNvPr id="9" name="Rectangle 8"/>
          <p:cNvSpPr/>
          <p:nvPr/>
        </p:nvSpPr>
        <p:spPr>
          <a:xfrm>
            <a:off x="278040" y="1319291"/>
            <a:ext cx="6817760" cy="1095890"/>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70" y="280381"/>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5239064" y="4056944"/>
            <a:ext cx="1656722" cy="1607807"/>
            <a:chOff x="587828" y="4231661"/>
            <a:chExt cx="1847691" cy="2058925"/>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8" name="TextBox 17"/>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21" name="Rectangle 20"/>
          <p:cNvSpPr/>
          <p:nvPr/>
        </p:nvSpPr>
        <p:spPr>
          <a:xfrm>
            <a:off x="7377296" y="1190110"/>
            <a:ext cx="4677838" cy="2276990"/>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12873" y="3518036"/>
            <a:ext cx="4361366" cy="255454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r>
              <a:rPr lang="en-US" sz="2000" b="1" u="sng" dirty="0" smtClean="0"/>
              <a:t>PARTNER WORK:</a:t>
            </a:r>
          </a:p>
          <a:p>
            <a:pPr marL="342900" indent="-342900">
              <a:buFont typeface="Arial" charset="0"/>
              <a:buChar char="•"/>
            </a:pPr>
            <a:r>
              <a:rPr lang="en-US" sz="2000" dirty="0" smtClean="0"/>
              <a:t>Read each answer choice. </a:t>
            </a:r>
          </a:p>
          <a:p>
            <a:pPr marL="342900" indent="-342900">
              <a:buFont typeface="Arial" charset="0"/>
              <a:buChar char="•"/>
            </a:pPr>
            <a:r>
              <a:rPr lang="en-US" sz="2000" dirty="0" smtClean="0"/>
              <a:t>Eliminate two weak answer choices. </a:t>
            </a:r>
          </a:p>
          <a:p>
            <a:pPr marL="342900" indent="-342900">
              <a:buFont typeface="Arial" charset="0"/>
              <a:buChar char="•"/>
            </a:pPr>
            <a:r>
              <a:rPr lang="en-US" sz="2000" dirty="0" smtClean="0"/>
              <a:t>With your partner, come to a consensus on the two sentences that best support the idea. </a:t>
            </a:r>
          </a:p>
          <a:p>
            <a:pPr marL="342900" indent="-342900">
              <a:buFont typeface="Arial" charset="0"/>
              <a:buChar char="•"/>
            </a:pPr>
            <a:r>
              <a:rPr lang="en-US" sz="2000" dirty="0" smtClean="0"/>
              <a:t>Be prepared to explain your decision to another pair. </a:t>
            </a:r>
          </a:p>
        </p:txBody>
      </p:sp>
      <p:sp>
        <p:nvSpPr>
          <p:cNvPr id="22" name="TextBox 21"/>
          <p:cNvSpPr txBox="1"/>
          <p:nvPr/>
        </p:nvSpPr>
        <p:spPr>
          <a:xfrm>
            <a:off x="7810500" y="423636"/>
            <a:ext cx="53976" cy="11928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3774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28586" y="129077"/>
            <a:ext cx="5767200" cy="940199"/>
          </a:xfrm>
        </p:spPr>
        <p:txBody>
          <a:bodyPr>
            <a:noAutofit/>
          </a:bodyPr>
          <a:lstStyle/>
          <a:p>
            <a:r>
              <a:rPr lang="en-US" sz="2800" b="1" dirty="0" smtClean="0">
                <a:solidFill>
                  <a:schemeClr val="tx1"/>
                </a:solidFill>
                <a:latin typeface="Century Gothic" charset="0"/>
                <a:ea typeface="Century Gothic" charset="0"/>
                <a:cs typeface="Century Gothic" charset="0"/>
              </a:rPr>
              <a:t>TASK 1 </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Identify the Strongest Evidence</a:t>
            </a:r>
            <a:endParaRPr lang="en-US" sz="2800" dirty="0">
              <a:solidFill>
                <a:schemeClr val="tx1"/>
              </a:solidFill>
              <a:latin typeface="Century Gothic" charset="0"/>
              <a:ea typeface="Century Gothic" charset="0"/>
              <a:cs typeface="Century Gothic" charset="0"/>
            </a:endParaRPr>
          </a:p>
        </p:txBody>
      </p:sp>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EXPLAIN &amp; JUSTIFY THE ANSWERS</a:t>
            </a:r>
            <a:endParaRPr lang="en-US" sz="2400" b="1" dirty="0">
              <a:solidFill>
                <a:schemeClr val="bg1"/>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70" y="236300"/>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5239064" y="4056944"/>
            <a:ext cx="1656722" cy="1607807"/>
            <a:chOff x="587828" y="4231661"/>
            <a:chExt cx="1847691" cy="2058925"/>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8" name="TextBox 17"/>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1332164"/>
            <a:ext cx="7594600" cy="4782730"/>
          </a:xfrm>
          <a:prstGeom prst="rect">
            <a:avLst/>
          </a:prstGeom>
          <a:ln w="12700">
            <a:solidFill>
              <a:schemeClr val="tx1"/>
            </a:solidFill>
          </a:ln>
        </p:spPr>
      </p:pic>
      <p:sp>
        <p:nvSpPr>
          <p:cNvPr id="6" name="Rectangle 5"/>
          <p:cNvSpPr/>
          <p:nvPr/>
        </p:nvSpPr>
        <p:spPr>
          <a:xfrm>
            <a:off x="318970" y="1332164"/>
            <a:ext cx="3579930" cy="2308324"/>
          </a:xfrm>
          <a:prstGeom prst="rect">
            <a:avLst/>
          </a:prstGeom>
          <a:solidFill>
            <a:schemeClr val="accent1">
              <a:lumMod val="40000"/>
              <a:lumOff val="60000"/>
            </a:schemeClr>
          </a:solidFill>
          <a:ln w="12700">
            <a:solidFill>
              <a:schemeClr val="tx1"/>
            </a:solidFill>
          </a:ln>
        </p:spPr>
        <p:txBody>
          <a:bodyPr wrap="square">
            <a:spAutoFit/>
          </a:bodyPr>
          <a:lstStyle/>
          <a:p>
            <a:pPr algn="ctr"/>
            <a:endParaRPr lang="en-US" sz="800" dirty="0" smtClean="0">
              <a:latin typeface="Century Gothic" charset="0"/>
              <a:ea typeface="ＭＳ 明朝" charset="-128"/>
              <a:cs typeface="Times" charset="0"/>
            </a:endParaRPr>
          </a:p>
          <a:p>
            <a:pPr algn="ctr"/>
            <a:r>
              <a:rPr lang="en-US" sz="3200" dirty="0" smtClean="0">
                <a:latin typeface="Century Gothic" charset="0"/>
                <a:ea typeface="ＭＳ 明朝" charset="-128"/>
                <a:cs typeface="Times" charset="0"/>
              </a:rPr>
              <a:t>WHY </a:t>
            </a:r>
            <a:r>
              <a:rPr lang="en-US" sz="3200" dirty="0">
                <a:latin typeface="Century Gothic" charset="0"/>
                <a:ea typeface="ＭＳ 明朝" charset="-128"/>
                <a:cs typeface="Times" charset="0"/>
              </a:rPr>
              <a:t>DO THESE TWO SENTENCES </a:t>
            </a:r>
            <a:r>
              <a:rPr lang="en-US" sz="3200" b="1" dirty="0">
                <a:latin typeface="Century Gothic" charset="0"/>
                <a:ea typeface="ＭＳ 明朝" charset="-128"/>
                <a:cs typeface="Times" charset="0"/>
              </a:rPr>
              <a:t>BEST</a:t>
            </a:r>
            <a:r>
              <a:rPr lang="en-US" sz="3200" dirty="0">
                <a:latin typeface="Century Gothic" charset="0"/>
                <a:ea typeface="ＭＳ 明朝" charset="-128"/>
                <a:cs typeface="Times" charset="0"/>
              </a:rPr>
              <a:t> SUPPORT THE IDEA</a:t>
            </a:r>
            <a:r>
              <a:rPr lang="en-US" sz="3200" dirty="0" smtClean="0">
                <a:latin typeface="Century Gothic" charset="0"/>
                <a:ea typeface="ＭＳ 明朝" charset="-128"/>
                <a:cs typeface="Times" charset="0"/>
              </a:rPr>
              <a:t>?</a:t>
            </a:r>
          </a:p>
          <a:p>
            <a:pPr algn="ctr"/>
            <a:endParaRPr lang="en-US" sz="800" dirty="0">
              <a:latin typeface="Cambria" charset="0"/>
              <a:ea typeface="ＭＳ 明朝" charset="-128"/>
              <a:cs typeface="Arial" charset="0"/>
            </a:endParaRPr>
          </a:p>
        </p:txBody>
      </p:sp>
      <p:grpSp>
        <p:nvGrpSpPr>
          <p:cNvPr id="20" name="Group 19"/>
          <p:cNvGrpSpPr/>
          <p:nvPr/>
        </p:nvGrpSpPr>
        <p:grpSpPr>
          <a:xfrm>
            <a:off x="1125145" y="4187945"/>
            <a:ext cx="1967580" cy="1895507"/>
            <a:chOff x="587828" y="4231661"/>
            <a:chExt cx="1847691" cy="2058925"/>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23" name="TextBox 22"/>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8766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9601" y="1789150"/>
            <a:ext cx="6628143" cy="4216539"/>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3200" b="1" u="sng" dirty="0" smtClean="0"/>
              <a:t>PARTNER WORK</a:t>
            </a:r>
          </a:p>
          <a:p>
            <a:pPr algn="ctr"/>
            <a:endParaRPr lang="en-US" sz="1200" b="1" u="sng" dirty="0" smtClean="0"/>
          </a:p>
          <a:p>
            <a:pPr lvl="1"/>
            <a:r>
              <a:rPr lang="en-US" sz="3200" dirty="0" smtClean="0"/>
              <a:t>Have a Constructive Conversation with your partner to answer the following prompt:</a:t>
            </a:r>
          </a:p>
          <a:p>
            <a:pPr marL="342900" indent="-342900">
              <a:buFont typeface="Arial" charset="0"/>
              <a:buChar char="•"/>
            </a:pPr>
            <a:endParaRPr lang="en-US" sz="1200" dirty="0"/>
          </a:p>
          <a:p>
            <a:pPr marL="800100" lvl="1" indent="-342900">
              <a:buFont typeface="Arial" charset="0"/>
              <a:buChar char="•"/>
            </a:pPr>
            <a:r>
              <a:rPr lang="en-US" sz="3200" dirty="0" smtClean="0"/>
              <a:t>Which question will we research and why?</a:t>
            </a:r>
          </a:p>
          <a:p>
            <a:pPr marL="800100" lvl="1" indent="-342900">
              <a:buFont typeface="Arial" charset="0"/>
              <a:buChar char="•"/>
            </a:pPr>
            <a:endParaRPr lang="en-US" sz="1200" dirty="0" smtClean="0"/>
          </a:p>
          <a:p>
            <a:pPr marL="800100" lvl="1" indent="-342900">
              <a:buFont typeface="Arial" charset="0"/>
              <a:buChar char="•"/>
            </a:pPr>
            <a:r>
              <a:rPr lang="en-US" sz="3200" dirty="0" smtClean="0"/>
              <a:t>You must come to a consensus.</a:t>
            </a:r>
          </a:p>
        </p:txBody>
      </p:sp>
      <p:sp>
        <p:nvSpPr>
          <p:cNvPr id="2" name="Title 1"/>
          <p:cNvSpPr>
            <a:spLocks noGrp="1"/>
          </p:cNvSpPr>
          <p:nvPr>
            <p:ph type="title" idx="4294967295"/>
          </p:nvPr>
        </p:nvSpPr>
        <p:spPr>
          <a:xfrm>
            <a:off x="2577946" y="273664"/>
            <a:ext cx="7466013" cy="1449387"/>
          </a:xfrm>
        </p:spPr>
        <p:txBody>
          <a:bodyPr/>
          <a:lstStyle/>
          <a:p>
            <a:pPr algn="ctr"/>
            <a:r>
              <a:rPr lang="en-US" b="1" dirty="0" smtClean="0">
                <a:latin typeface="Century Gothic" charset="0"/>
                <a:ea typeface="Century Gothic" charset="0"/>
                <a:cs typeface="Century Gothic" charset="0"/>
              </a:rPr>
              <a:t>DECIDE ON A QUESTION TO RESEARCH</a:t>
            </a:r>
            <a:endParaRPr lang="en-US" b="1" dirty="0">
              <a:latin typeface="Century Gothic" charset="0"/>
              <a:ea typeface="Century Gothic" charset="0"/>
              <a:cs typeface="Century Gothic"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419" y="1789150"/>
            <a:ext cx="4263528" cy="4263528"/>
          </a:xfrm>
          <a:prstGeom prst="rect">
            <a:avLst/>
          </a:prstGeom>
        </p:spPr>
      </p:pic>
    </p:spTree>
    <p:extLst>
      <p:ext uri="{BB962C8B-B14F-4D97-AF65-F5344CB8AC3E}">
        <p14:creationId xmlns:p14="http://schemas.microsoft.com/office/powerpoint/2010/main" val="175076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2 </a:t>
            </a:r>
            <a:endParaRPr lang="en-US" sz="6600" b="1" dirty="0">
              <a:solidFill>
                <a:schemeClr val="tx1"/>
              </a:solidFill>
              <a:latin typeface="Century Gothic"/>
            </a:endParaRPr>
          </a:p>
        </p:txBody>
      </p:sp>
      <p:sp>
        <p:nvSpPr>
          <p:cNvPr id="3" name="Content Placeholder 2"/>
          <p:cNvSpPr>
            <a:spLocks noGrp="1"/>
          </p:cNvSpPr>
          <p:nvPr>
            <p:ph idx="1"/>
          </p:nvPr>
        </p:nvSpPr>
        <p:spPr>
          <a:xfrm>
            <a:off x="5884419" y="2544703"/>
            <a:ext cx="5268263" cy="2873193"/>
          </a:xfrm>
        </p:spPr>
        <p:txBody>
          <a:bodyPr vert="horz" lIns="91440" tIns="45720" rIns="91440" bIns="45720" rtlCol="0" anchor="t">
            <a:normAutofit fontScale="92500"/>
          </a:bodyPr>
          <a:lstStyle/>
          <a:p>
            <a:pPr marL="365747" lvl="1" indent="0">
              <a:buNone/>
            </a:pPr>
            <a:r>
              <a:rPr lang="en-US" sz="4800" dirty="0" smtClean="0">
                <a:latin typeface="Century Gothic" charset="0"/>
              </a:rPr>
              <a:t>Find your Eagle Rock Partner and prepare to work on Task #2. </a:t>
            </a:r>
            <a:endParaRPr lang="en-US" sz="4800" b="1" dirty="0">
              <a:latin typeface="Century Gothic"/>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34" y="2296132"/>
            <a:ext cx="4913385" cy="3121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673390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930" y="873156"/>
            <a:ext cx="6876832" cy="5400923"/>
          </a:xfrm>
          <a:prstGeom prst="rect">
            <a:avLst/>
          </a:prstGeom>
        </p:spPr>
      </p:pic>
      <p:sp>
        <p:nvSpPr>
          <p:cNvPr id="7" name="TextBox 6"/>
          <p:cNvSpPr txBox="1"/>
          <p:nvPr/>
        </p:nvSpPr>
        <p:spPr>
          <a:xfrm>
            <a:off x="0" y="6396335"/>
            <a:ext cx="47117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sp>
        <p:nvSpPr>
          <p:cNvPr id="14" name="TextBox 13"/>
          <p:cNvSpPr txBox="1"/>
          <p:nvPr/>
        </p:nvSpPr>
        <p:spPr>
          <a:xfrm>
            <a:off x="257400" y="1637924"/>
            <a:ext cx="4454300" cy="452431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2400" b="1" u="sng" dirty="0" smtClean="0"/>
              <a:t>PARTNER WORK</a:t>
            </a:r>
          </a:p>
          <a:p>
            <a:pPr algn="ctr"/>
            <a:endParaRPr lang="en-US" sz="800" b="1" u="sng" dirty="0" smtClean="0"/>
          </a:p>
          <a:p>
            <a:pPr marL="342900" indent="-342900">
              <a:buFont typeface="Arial" charset="0"/>
              <a:buChar char="•"/>
            </a:pPr>
            <a:r>
              <a:rPr lang="en-US" sz="2000" dirty="0" smtClean="0"/>
              <a:t>Read each idea.</a:t>
            </a:r>
          </a:p>
          <a:p>
            <a:pPr marL="342900" indent="-342900">
              <a:buFont typeface="Arial" charset="0"/>
              <a:buChar char="•"/>
            </a:pPr>
            <a:r>
              <a:rPr lang="en-US" sz="2000" dirty="0" smtClean="0"/>
              <a:t>Collaborate </a:t>
            </a:r>
            <a:r>
              <a:rPr lang="en-US" sz="2000" dirty="0"/>
              <a:t>with your partner to </a:t>
            </a:r>
            <a:r>
              <a:rPr lang="en-US" sz="2000" dirty="0" smtClean="0"/>
              <a:t>find evidence in each source. </a:t>
            </a:r>
          </a:p>
          <a:p>
            <a:pPr marL="342900" indent="-342900">
              <a:buFont typeface="Arial" charset="0"/>
              <a:buChar char="•"/>
            </a:pPr>
            <a:endParaRPr lang="en-US" sz="2000" dirty="0" smtClean="0"/>
          </a:p>
          <a:p>
            <a:pPr marL="342900" indent="-342900">
              <a:buFont typeface="Arial" charset="0"/>
              <a:buChar char="•"/>
            </a:pPr>
            <a:endParaRPr lang="en-US" sz="2000" dirty="0"/>
          </a:p>
          <a:p>
            <a:pPr marL="342900" indent="-342900">
              <a:buFont typeface="Arial" charset="0"/>
              <a:buChar char="•"/>
            </a:pPr>
            <a:endParaRPr lang="en-US" sz="2000" dirty="0"/>
          </a:p>
          <a:p>
            <a:pPr marL="342900" indent="-342900">
              <a:buFont typeface="Arial" charset="0"/>
              <a:buChar char="•"/>
            </a:pPr>
            <a:endParaRPr lang="en-US" sz="2000" dirty="0" smtClean="0"/>
          </a:p>
          <a:p>
            <a:pPr marL="342900" indent="-342900">
              <a:buFont typeface="Arial" charset="0"/>
              <a:buChar char="•"/>
            </a:pPr>
            <a:endParaRPr lang="en-US" sz="2000" dirty="0"/>
          </a:p>
          <a:p>
            <a:pPr marL="342900" indent="-342900">
              <a:buFont typeface="Arial" charset="0"/>
              <a:buChar char="•"/>
            </a:pPr>
            <a:endParaRPr lang="en-US" sz="2000" dirty="0" smtClean="0"/>
          </a:p>
          <a:p>
            <a:pPr marL="342900" indent="-342900">
              <a:buFont typeface="Arial" charset="0"/>
              <a:buChar char="•"/>
            </a:pPr>
            <a:endParaRPr lang="en-US" sz="2000" dirty="0" smtClean="0"/>
          </a:p>
          <a:p>
            <a:pPr marL="342900" indent="-342900">
              <a:buFont typeface="Arial" charset="0"/>
              <a:buChar char="•"/>
            </a:pPr>
            <a:r>
              <a:rPr lang="en-US" sz="2000" dirty="0" smtClean="0"/>
              <a:t>Underline the evidence and check off the appropriate box.</a:t>
            </a:r>
          </a:p>
          <a:p>
            <a:pPr marL="342900" indent="-342900">
              <a:buFont typeface="Arial" charset="0"/>
              <a:buChar char="•"/>
            </a:pPr>
            <a:endParaRPr lang="en-US" sz="800" dirty="0" smtClean="0"/>
          </a:p>
        </p:txBody>
      </p:sp>
      <p:grpSp>
        <p:nvGrpSpPr>
          <p:cNvPr id="6" name="Group 5"/>
          <p:cNvGrpSpPr/>
          <p:nvPr/>
        </p:nvGrpSpPr>
        <p:grpSpPr>
          <a:xfrm>
            <a:off x="1569677" y="3573617"/>
            <a:ext cx="1572345" cy="1491713"/>
            <a:chOff x="480354" y="4094537"/>
            <a:chExt cx="1928189" cy="212056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2" y="4094537"/>
              <a:ext cx="1847691" cy="1595537"/>
            </a:xfrm>
            <a:prstGeom prst="rect">
              <a:avLst/>
            </a:prstGeom>
          </p:spPr>
        </p:pic>
        <p:sp>
          <p:nvSpPr>
            <p:cNvPr id="9" name="TextBox 8"/>
            <p:cNvSpPr txBox="1"/>
            <p:nvPr/>
          </p:nvSpPr>
          <p:spPr>
            <a:xfrm>
              <a:off x="480354" y="5690074"/>
              <a:ext cx="1777616" cy="525029"/>
            </a:xfrm>
            <a:prstGeom prst="rect">
              <a:avLst/>
            </a:prstGeom>
            <a:noFill/>
          </p:spPr>
          <p:txBody>
            <a:bodyPr wrap="square" rtlCol="0">
              <a:spAutoFit/>
            </a:bodyPr>
            <a:lstStyle/>
            <a:p>
              <a:r>
                <a:rPr lang="en-US" b="1" dirty="0" smtClean="0"/>
                <a:t>TURN &amp; TALK</a:t>
              </a:r>
              <a:endParaRPr lang="en-US" b="1" dirty="0"/>
            </a:p>
          </p:txBody>
        </p:sp>
      </p:grpSp>
      <p:sp>
        <p:nvSpPr>
          <p:cNvPr id="10" name="Title 1"/>
          <p:cNvSpPr txBox="1">
            <a:spLocks/>
          </p:cNvSpPr>
          <p:nvPr/>
        </p:nvSpPr>
        <p:spPr>
          <a:xfrm>
            <a:off x="1072293" y="294001"/>
            <a:ext cx="6872414" cy="67655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2</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Match Ideas to Corresponding Choices</a:t>
            </a:r>
            <a:endParaRPr lang="en-US" sz="2400" dirty="0">
              <a:solidFill>
                <a:schemeClr val="tx1"/>
              </a:solidFill>
              <a:latin typeface="Century Gothic" charset="0"/>
              <a:ea typeface="Century Gothic" charset="0"/>
              <a:cs typeface="Century Gothic"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770" y="209412"/>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6373268" y="1929666"/>
            <a:ext cx="4488457" cy="2677656"/>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TEST-TAKING STRATEGY</a:t>
            </a:r>
          </a:p>
          <a:p>
            <a:endParaRPr lang="en-US" sz="800" dirty="0" smtClean="0"/>
          </a:p>
          <a:p>
            <a:pPr algn="ctr"/>
            <a:r>
              <a:rPr lang="en-US" sz="2000" dirty="0"/>
              <a:t>Reading closely and underlining key words will help you identify the ideas within each source. </a:t>
            </a:r>
            <a:endParaRPr lang="en-US" sz="2000" dirty="0" smtClean="0"/>
          </a:p>
          <a:p>
            <a:r>
              <a:rPr lang="en-US" sz="2000" dirty="0" smtClean="0"/>
              <a:t>Ask yourself:</a:t>
            </a:r>
            <a:endParaRPr lang="en-US" sz="2000" dirty="0"/>
          </a:p>
          <a:p>
            <a:pPr marL="342900" indent="-342900">
              <a:buFont typeface="Arial" charset="0"/>
              <a:buChar char="•"/>
            </a:pPr>
            <a:r>
              <a:rPr lang="en-US" sz="2000" dirty="0" smtClean="0"/>
              <a:t>What </a:t>
            </a:r>
            <a:r>
              <a:rPr lang="en-US" sz="2000" dirty="0"/>
              <a:t>is the idea? </a:t>
            </a:r>
            <a:endParaRPr lang="en-US" sz="2000" dirty="0" smtClean="0"/>
          </a:p>
          <a:p>
            <a:pPr marL="342900" indent="-342900">
              <a:buFont typeface="Arial" charset="0"/>
              <a:buChar char="•"/>
            </a:pPr>
            <a:r>
              <a:rPr lang="en-US" sz="2000" dirty="0" smtClean="0"/>
              <a:t>Where </a:t>
            </a:r>
            <a:r>
              <a:rPr lang="en-US" sz="2000" dirty="0"/>
              <a:t>do I see evidence of the idea? </a:t>
            </a:r>
            <a:endParaRPr lang="en-US" sz="2000" dirty="0" smtClean="0"/>
          </a:p>
          <a:p>
            <a:pPr marL="342900" indent="-342900">
              <a:buFont typeface="Arial" charset="0"/>
              <a:buChar char="•"/>
            </a:pPr>
            <a:r>
              <a:rPr lang="en-US" sz="2000" dirty="0" smtClean="0"/>
              <a:t>What </a:t>
            </a:r>
            <a:r>
              <a:rPr lang="en-US" sz="2000" dirty="0"/>
              <a:t>are key words in the idea</a:t>
            </a:r>
            <a:r>
              <a:rPr lang="en-US" sz="2000" dirty="0" smtClean="0"/>
              <a:t>? </a:t>
            </a:r>
          </a:p>
        </p:txBody>
      </p:sp>
      <p:sp>
        <p:nvSpPr>
          <p:cNvPr id="15" name="Rectangle 14"/>
          <p:cNvSpPr/>
          <p:nvPr/>
        </p:nvSpPr>
        <p:spPr>
          <a:xfrm>
            <a:off x="5055930" y="5422900"/>
            <a:ext cx="6876831" cy="851179"/>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78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12" end="1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585" y="1082832"/>
            <a:ext cx="9073586" cy="5210858"/>
          </a:xfrm>
          <a:prstGeom prst="rect">
            <a:avLst/>
          </a:prstGeom>
        </p:spPr>
      </p:pic>
      <p:sp>
        <p:nvSpPr>
          <p:cNvPr id="4" name="TextBox 3"/>
          <p:cNvSpPr txBox="1"/>
          <p:nvPr/>
        </p:nvSpPr>
        <p:spPr>
          <a:xfrm>
            <a:off x="8721181" y="1730561"/>
            <a:ext cx="753020" cy="923330"/>
          </a:xfrm>
          <a:prstGeom prst="rect">
            <a:avLst/>
          </a:prstGeom>
          <a:noFill/>
        </p:spPr>
        <p:txBody>
          <a:bodyPr wrap="square" rtlCol="0">
            <a:spAutoFit/>
          </a:bodyPr>
          <a:lstStyle/>
          <a:p>
            <a:r>
              <a:rPr lang="en-US" sz="5400" dirty="0" smtClean="0">
                <a:solidFill>
                  <a:schemeClr val="accent2"/>
                </a:solidFill>
              </a:rPr>
              <a:t>✓</a:t>
            </a:r>
            <a:endParaRPr lang="en-US" sz="5400" dirty="0">
              <a:solidFill>
                <a:schemeClr val="accent2"/>
              </a:solidFill>
            </a:endParaRPr>
          </a:p>
        </p:txBody>
      </p:sp>
      <p:sp>
        <p:nvSpPr>
          <p:cNvPr id="18" name="TextBox 17"/>
          <p:cNvSpPr txBox="1"/>
          <p:nvPr/>
        </p:nvSpPr>
        <p:spPr>
          <a:xfrm>
            <a:off x="10739871" y="2929940"/>
            <a:ext cx="753020" cy="923330"/>
          </a:xfrm>
          <a:prstGeom prst="rect">
            <a:avLst/>
          </a:prstGeom>
          <a:noFill/>
        </p:spPr>
        <p:txBody>
          <a:bodyPr wrap="square" rtlCol="0">
            <a:spAutoFit/>
          </a:bodyPr>
          <a:lstStyle/>
          <a:p>
            <a:r>
              <a:rPr lang="en-US" sz="5400" dirty="0" smtClean="0">
                <a:solidFill>
                  <a:schemeClr val="accent2"/>
                </a:solidFill>
              </a:rPr>
              <a:t>✓</a:t>
            </a:r>
            <a:endParaRPr lang="en-US" sz="5400" dirty="0">
              <a:solidFill>
                <a:schemeClr val="accent2"/>
              </a:solidFill>
            </a:endParaRPr>
          </a:p>
        </p:txBody>
      </p:sp>
      <p:sp>
        <p:nvSpPr>
          <p:cNvPr id="19" name="TextBox 18"/>
          <p:cNvSpPr txBox="1"/>
          <p:nvPr/>
        </p:nvSpPr>
        <p:spPr>
          <a:xfrm>
            <a:off x="6824358" y="4093335"/>
            <a:ext cx="753020" cy="923330"/>
          </a:xfrm>
          <a:prstGeom prst="rect">
            <a:avLst/>
          </a:prstGeom>
          <a:noFill/>
        </p:spPr>
        <p:txBody>
          <a:bodyPr wrap="square" rtlCol="0">
            <a:spAutoFit/>
          </a:bodyPr>
          <a:lstStyle/>
          <a:p>
            <a:r>
              <a:rPr lang="en-US" sz="5400" dirty="0" smtClean="0">
                <a:solidFill>
                  <a:schemeClr val="accent2"/>
                </a:solidFill>
              </a:rPr>
              <a:t>✓</a:t>
            </a:r>
            <a:endParaRPr lang="en-US" sz="5400" dirty="0">
              <a:solidFill>
                <a:schemeClr val="accent2"/>
              </a:solidFill>
            </a:endParaRPr>
          </a:p>
        </p:txBody>
      </p:sp>
      <p:sp>
        <p:nvSpPr>
          <p:cNvPr id="20" name="TextBox 19"/>
          <p:cNvSpPr txBox="1"/>
          <p:nvPr/>
        </p:nvSpPr>
        <p:spPr>
          <a:xfrm>
            <a:off x="8721181" y="4093335"/>
            <a:ext cx="753020" cy="923330"/>
          </a:xfrm>
          <a:prstGeom prst="rect">
            <a:avLst/>
          </a:prstGeom>
          <a:noFill/>
        </p:spPr>
        <p:txBody>
          <a:bodyPr wrap="square" rtlCol="0">
            <a:spAutoFit/>
          </a:bodyPr>
          <a:lstStyle/>
          <a:p>
            <a:r>
              <a:rPr lang="en-US" sz="5400" dirty="0" smtClean="0">
                <a:solidFill>
                  <a:schemeClr val="accent2"/>
                </a:solidFill>
              </a:rPr>
              <a:t>✓</a:t>
            </a:r>
            <a:endParaRPr lang="en-US" sz="5400" dirty="0">
              <a:solidFill>
                <a:schemeClr val="accent2"/>
              </a:solidFill>
            </a:endParaRPr>
          </a:p>
        </p:txBody>
      </p:sp>
      <p:sp>
        <p:nvSpPr>
          <p:cNvPr id="21" name="TextBox 20"/>
          <p:cNvSpPr txBox="1"/>
          <p:nvPr/>
        </p:nvSpPr>
        <p:spPr>
          <a:xfrm>
            <a:off x="6824358" y="5227716"/>
            <a:ext cx="753020" cy="923330"/>
          </a:xfrm>
          <a:prstGeom prst="rect">
            <a:avLst/>
          </a:prstGeom>
          <a:noFill/>
        </p:spPr>
        <p:txBody>
          <a:bodyPr wrap="square" rtlCol="0">
            <a:spAutoFit/>
          </a:bodyPr>
          <a:lstStyle/>
          <a:p>
            <a:r>
              <a:rPr lang="en-US" sz="5400" dirty="0" smtClean="0">
                <a:solidFill>
                  <a:schemeClr val="accent2"/>
                </a:solidFill>
              </a:rPr>
              <a:t>✓</a:t>
            </a:r>
            <a:endParaRPr lang="en-US" sz="5400" dirty="0">
              <a:solidFill>
                <a:schemeClr val="accent2"/>
              </a:solidFill>
            </a:endParaRPr>
          </a:p>
        </p:txBody>
      </p:sp>
      <p:sp>
        <p:nvSpPr>
          <p:cNvPr id="16" name="TextBox 15"/>
          <p:cNvSpPr txBox="1"/>
          <p:nvPr/>
        </p:nvSpPr>
        <p:spPr>
          <a:xfrm>
            <a:off x="10739871" y="5227716"/>
            <a:ext cx="753020" cy="923330"/>
          </a:xfrm>
          <a:prstGeom prst="rect">
            <a:avLst/>
          </a:prstGeom>
          <a:noFill/>
        </p:spPr>
        <p:txBody>
          <a:bodyPr wrap="square" rtlCol="0">
            <a:spAutoFit/>
          </a:bodyPr>
          <a:lstStyle/>
          <a:p>
            <a:r>
              <a:rPr lang="en-US" sz="5400" dirty="0" smtClean="0">
                <a:solidFill>
                  <a:schemeClr val="accent2"/>
                </a:solidFill>
              </a:rPr>
              <a:t>✓</a:t>
            </a:r>
            <a:endParaRPr lang="en-US" sz="5400" dirty="0">
              <a:solidFill>
                <a:schemeClr val="accent2"/>
              </a:solidFill>
            </a:endParaRPr>
          </a:p>
        </p:txBody>
      </p:sp>
      <p:sp>
        <p:nvSpPr>
          <p:cNvPr id="12" name="TextBox 11"/>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EXPLAIN &amp; JUSTIFY THE ANSWERS</a:t>
            </a:r>
            <a:endParaRPr lang="en-US" sz="2400" b="1" dirty="0">
              <a:solidFill>
                <a:schemeClr val="bg1"/>
              </a:solidFill>
            </a:endParaRPr>
          </a:p>
        </p:txBody>
      </p:sp>
      <p:sp>
        <p:nvSpPr>
          <p:cNvPr id="13" name="Title 1"/>
          <p:cNvSpPr txBox="1">
            <a:spLocks/>
          </p:cNvSpPr>
          <p:nvPr/>
        </p:nvSpPr>
        <p:spPr>
          <a:xfrm>
            <a:off x="1129682" y="96004"/>
            <a:ext cx="6872414"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dirty="0" smtClean="0">
                <a:solidFill>
                  <a:schemeClr val="tx1"/>
                </a:solidFill>
                <a:latin typeface="Century Gothic" charset="0"/>
                <a:ea typeface="Century Gothic" charset="0"/>
                <a:cs typeface="Century Gothic" charset="0"/>
              </a:rPr>
              <a:t>TASK 2</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Match Ideas to Corresponding Choices</a:t>
            </a:r>
            <a:endParaRPr lang="en-US" sz="2800" dirty="0">
              <a:solidFill>
                <a:schemeClr val="tx1"/>
              </a:solidFill>
              <a:latin typeface="Century Gothic" charset="0"/>
              <a:ea typeface="Century Gothic" charset="0"/>
              <a:cs typeface="Century Gothic" charset="0"/>
            </a:endParaRPr>
          </a:p>
        </p:txBody>
      </p:sp>
      <p:grpSp>
        <p:nvGrpSpPr>
          <p:cNvPr id="22" name="Group 21"/>
          <p:cNvGrpSpPr/>
          <p:nvPr/>
        </p:nvGrpSpPr>
        <p:grpSpPr>
          <a:xfrm>
            <a:off x="717680" y="1990723"/>
            <a:ext cx="1522695" cy="1493317"/>
            <a:chOff x="541241" y="4094537"/>
            <a:chExt cx="1867302" cy="2122846"/>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2" y="4094537"/>
              <a:ext cx="1847691" cy="1595537"/>
            </a:xfrm>
            <a:prstGeom prst="rect">
              <a:avLst/>
            </a:prstGeom>
          </p:spPr>
        </p:pic>
        <p:sp>
          <p:nvSpPr>
            <p:cNvPr id="24" name="TextBox 23"/>
            <p:cNvSpPr txBox="1"/>
            <p:nvPr/>
          </p:nvSpPr>
          <p:spPr>
            <a:xfrm>
              <a:off x="541241" y="5692354"/>
              <a:ext cx="1777616" cy="525029"/>
            </a:xfrm>
            <a:prstGeom prst="rect">
              <a:avLst/>
            </a:prstGeom>
            <a:noFill/>
          </p:spPr>
          <p:txBody>
            <a:bodyPr wrap="square" rtlCol="0">
              <a:spAutoFit/>
            </a:bodyPr>
            <a:lstStyle/>
            <a:p>
              <a:r>
                <a:rPr lang="en-US" b="1" dirty="0" smtClean="0"/>
                <a:t>TURN &amp; TALK</a:t>
              </a:r>
              <a:endParaRPr lang="en-US" b="1" dirty="0"/>
            </a:p>
          </p:txBody>
        </p:sp>
      </p:grpSp>
      <p:grpSp>
        <p:nvGrpSpPr>
          <p:cNvPr id="25" name="Group 24"/>
          <p:cNvGrpSpPr/>
          <p:nvPr/>
        </p:nvGrpSpPr>
        <p:grpSpPr>
          <a:xfrm>
            <a:off x="656287" y="4067624"/>
            <a:ext cx="1572345" cy="1411467"/>
            <a:chOff x="0" y="0"/>
            <a:chExt cx="2433955" cy="2462924"/>
          </a:xfrm>
          <a:solidFill>
            <a:schemeClr val="accent1">
              <a:lumMod val="40000"/>
              <a:lumOff val="60000"/>
            </a:schemeClr>
          </a:solidFill>
        </p:grpSpPr>
        <p:sp>
          <p:nvSpPr>
            <p:cNvPr id="26"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187" y="162395"/>
            <a:ext cx="782199" cy="87380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98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3</a:t>
            </a:r>
            <a:endParaRPr lang="en-US" sz="6600" b="1" dirty="0">
              <a:solidFill>
                <a:schemeClr val="tx1"/>
              </a:solidFill>
              <a:latin typeface="Century Gothic"/>
            </a:endParaRPr>
          </a:p>
        </p:txBody>
      </p:sp>
      <p:sp>
        <p:nvSpPr>
          <p:cNvPr id="3" name="Content Placeholder 2"/>
          <p:cNvSpPr>
            <a:spLocks noGrp="1"/>
          </p:cNvSpPr>
          <p:nvPr>
            <p:ph idx="1"/>
          </p:nvPr>
        </p:nvSpPr>
        <p:spPr>
          <a:xfrm>
            <a:off x="5884419" y="2296132"/>
            <a:ext cx="5478125" cy="3121764"/>
          </a:xfrm>
        </p:spPr>
        <p:txBody>
          <a:bodyPr vert="horz" lIns="91440" tIns="45720" rIns="91440" bIns="45720" rtlCol="0" anchor="t">
            <a:noAutofit/>
          </a:bodyPr>
          <a:lstStyle/>
          <a:p>
            <a:pPr marL="365747" lvl="1" indent="0">
              <a:lnSpc>
                <a:spcPct val="100000"/>
              </a:lnSpc>
              <a:buNone/>
            </a:pPr>
            <a:r>
              <a:rPr lang="en-US" sz="4000" dirty="0" smtClean="0">
                <a:latin typeface="Century Gothic" charset="0"/>
              </a:rPr>
              <a:t>You will continue to work with your Eagle Rock Partner. Prepare to work on Task #3. </a:t>
            </a:r>
            <a:endParaRPr lang="en-US" sz="4000" b="1" dirty="0">
              <a:latin typeface="Century Gothic"/>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34" y="2296132"/>
            <a:ext cx="4913385" cy="3121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93177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1591" y="129076"/>
            <a:ext cx="4889907" cy="6049144"/>
          </a:xfrm>
          <a:prstGeom prst="rect">
            <a:avLst/>
          </a:prstGeom>
          <a:ln>
            <a:solidFill>
              <a:schemeClr val="tx1"/>
            </a:solidFill>
          </a:ln>
        </p:spPr>
      </p:pic>
      <p:sp>
        <p:nvSpPr>
          <p:cNvPr id="3" name="TextBox 2"/>
          <p:cNvSpPr txBox="1"/>
          <p:nvPr/>
        </p:nvSpPr>
        <p:spPr>
          <a:xfrm>
            <a:off x="4242559" y="3654451"/>
            <a:ext cx="2640250" cy="2523768"/>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TEST-TAKING STRATEGY</a:t>
            </a:r>
          </a:p>
          <a:p>
            <a:pPr algn="ctr"/>
            <a:endParaRPr lang="en-US" sz="1000" b="1" dirty="0"/>
          </a:p>
          <a:p>
            <a:pPr algn="ctr"/>
            <a:r>
              <a:rPr lang="en-US" sz="2000" b="1" dirty="0" smtClean="0"/>
              <a:t>Using </a:t>
            </a:r>
            <a:r>
              <a:rPr lang="en-US" sz="2000" b="1" dirty="0"/>
              <a:t>transition words</a:t>
            </a:r>
            <a:r>
              <a:rPr lang="en-US" sz="2000" dirty="0"/>
              <a:t> to write your explanation will help keep your ideas organized. </a:t>
            </a:r>
          </a:p>
          <a:p>
            <a:pPr algn="ctr"/>
            <a:endParaRPr lang="en-US" sz="800" dirty="0"/>
          </a:p>
        </p:txBody>
      </p:sp>
      <p:sp>
        <p:nvSpPr>
          <p:cNvPr id="5" name="Title 1"/>
          <p:cNvSpPr txBox="1">
            <a:spLocks/>
          </p:cNvSpPr>
          <p:nvPr/>
        </p:nvSpPr>
        <p:spPr>
          <a:xfrm>
            <a:off x="1004919" y="129075"/>
            <a:ext cx="5932614"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dirty="0" smtClean="0">
                <a:solidFill>
                  <a:schemeClr val="tx1"/>
                </a:solidFill>
                <a:latin typeface="Century Gothic" charset="0"/>
                <a:ea typeface="Century Gothic" charset="0"/>
                <a:cs typeface="Century Gothic" charset="0"/>
              </a:rPr>
              <a:t>TASK 3</a:t>
            </a:r>
            <a:br>
              <a:rPr lang="en-US" sz="2800" b="1" dirty="0" smtClean="0">
                <a:solidFill>
                  <a:schemeClr val="tx1"/>
                </a:solidFill>
                <a:latin typeface="Century Gothic" charset="0"/>
                <a:ea typeface="Century Gothic" charset="0"/>
                <a:cs typeface="Century Gothic" charset="0"/>
              </a:rPr>
            </a:br>
            <a:r>
              <a:rPr lang="en-US" sz="2800" b="1" dirty="0" smtClean="0">
                <a:solidFill>
                  <a:schemeClr val="tx1"/>
                </a:solidFill>
                <a:latin typeface="Century Gothic" charset="0"/>
                <a:ea typeface="Century Gothic" charset="0"/>
                <a:cs typeface="Century Gothic" charset="0"/>
              </a:rPr>
              <a:t>Choose a Source and Explain Why</a:t>
            </a:r>
            <a:endParaRPr lang="en-US" sz="2800" dirty="0">
              <a:solidFill>
                <a:schemeClr val="tx1"/>
              </a:solidFill>
              <a:latin typeface="Century Gothic" charset="0"/>
              <a:ea typeface="Century Gothic" charset="0"/>
              <a:cs typeface="Century Gothic"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70" y="214004"/>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7137400" y="5549899"/>
            <a:ext cx="4851399" cy="653719"/>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3495" y="1438460"/>
            <a:ext cx="3757731" cy="4739759"/>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PARTNER WORK</a:t>
            </a:r>
          </a:p>
          <a:p>
            <a:pPr algn="ctr"/>
            <a:endParaRPr lang="en-US" sz="800" b="1" u="sng" dirty="0" smtClean="0"/>
          </a:p>
          <a:p>
            <a:r>
              <a:rPr lang="en-US" sz="2000" dirty="0"/>
              <a:t>Collaborate with your partner to</a:t>
            </a:r>
            <a:r>
              <a:rPr lang="en-US" sz="2000" dirty="0" smtClean="0"/>
              <a:t>…</a:t>
            </a:r>
          </a:p>
          <a:p>
            <a:endParaRPr lang="en-US" sz="800" dirty="0"/>
          </a:p>
          <a:p>
            <a:pPr marL="342900" lvl="0" indent="-342900">
              <a:buFont typeface="Arial" charset="0"/>
              <a:buChar char="•"/>
            </a:pPr>
            <a:r>
              <a:rPr lang="en-US" sz="2000" dirty="0"/>
              <a:t>Make sure you understand the idea you are being asked about </a:t>
            </a:r>
          </a:p>
          <a:p>
            <a:pPr marL="342900" lvl="0" indent="-342900">
              <a:buFont typeface="Arial" charset="0"/>
              <a:buChar char="•"/>
            </a:pPr>
            <a:endParaRPr lang="en-US" sz="800" dirty="0"/>
          </a:p>
          <a:p>
            <a:pPr marL="342900" lvl="0" indent="-342900">
              <a:buFont typeface="Arial" charset="0"/>
              <a:buChar char="•"/>
            </a:pPr>
            <a:r>
              <a:rPr lang="en-US" sz="2000" dirty="0"/>
              <a:t>Decide which source has the most useful information </a:t>
            </a:r>
            <a:r>
              <a:rPr lang="en-US" sz="2000" dirty="0" smtClean="0"/>
              <a:t>&amp; be able to explain why</a:t>
            </a:r>
          </a:p>
          <a:p>
            <a:pPr marL="342900" lvl="0" indent="-342900">
              <a:buFont typeface="Arial" charset="0"/>
              <a:buChar char="•"/>
            </a:pPr>
            <a:endParaRPr lang="en-US" sz="800" dirty="0"/>
          </a:p>
          <a:p>
            <a:pPr marL="342900" lvl="0" indent="-342900">
              <a:buFont typeface="Arial" charset="0"/>
              <a:buChar char="•"/>
            </a:pPr>
            <a:r>
              <a:rPr lang="en-US" sz="2000" dirty="0"/>
              <a:t>Select and underline two supporting details from the source</a:t>
            </a:r>
          </a:p>
          <a:p>
            <a:pPr marL="342900" indent="-342900">
              <a:buFont typeface="Arial" charset="0"/>
              <a:buChar char="•"/>
            </a:pPr>
            <a:endParaRPr lang="en-US" sz="1000" dirty="0" smtClean="0"/>
          </a:p>
          <a:p>
            <a:pPr marL="342900" indent="-342900">
              <a:buFont typeface="Arial" charset="0"/>
              <a:buChar char="•"/>
            </a:pPr>
            <a:r>
              <a:rPr lang="en-US" sz="2000" dirty="0" smtClean="0"/>
              <a:t>Write your explanation and support your explanation with the  two details you selected </a:t>
            </a:r>
          </a:p>
        </p:txBody>
      </p:sp>
      <p:grpSp>
        <p:nvGrpSpPr>
          <p:cNvPr id="13" name="Group 12"/>
          <p:cNvGrpSpPr/>
          <p:nvPr/>
        </p:nvGrpSpPr>
        <p:grpSpPr>
          <a:xfrm>
            <a:off x="4382795" y="1438460"/>
            <a:ext cx="2360314" cy="1879056"/>
            <a:chOff x="633096" y="4142493"/>
            <a:chExt cx="2223521" cy="2184584"/>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012" y="4142493"/>
              <a:ext cx="1847691" cy="1595536"/>
            </a:xfrm>
            <a:prstGeom prst="rect">
              <a:avLst/>
            </a:prstGeom>
          </p:spPr>
        </p:pic>
        <p:sp>
          <p:nvSpPr>
            <p:cNvPr id="15" name="TextBox 14"/>
            <p:cNvSpPr txBox="1"/>
            <p:nvPr/>
          </p:nvSpPr>
          <p:spPr>
            <a:xfrm>
              <a:off x="633096" y="5753830"/>
              <a:ext cx="2223521" cy="573247"/>
            </a:xfrm>
            <a:prstGeom prst="rect">
              <a:avLst/>
            </a:prstGeom>
            <a:noFill/>
          </p:spPr>
          <p:txBody>
            <a:bodyPr wrap="square" rtlCol="0">
              <a:spAutoFit/>
            </a:bodyPr>
            <a:lstStyle/>
            <a:p>
              <a:pPr algn="ctr"/>
              <a:r>
                <a:rPr lang="en-US" sz="2000" b="1" dirty="0" smtClean="0"/>
                <a:t>TURN &amp; TALK</a:t>
              </a:r>
              <a:endParaRPr lang="en-US" sz="2000" b="1" dirty="0"/>
            </a:p>
          </p:txBody>
        </p:sp>
      </p:grpSp>
      <p:sp>
        <p:nvSpPr>
          <p:cNvPr id="16" name="Rectangle 15"/>
          <p:cNvSpPr/>
          <p:nvPr/>
        </p:nvSpPr>
        <p:spPr>
          <a:xfrm>
            <a:off x="7130844" y="292528"/>
            <a:ext cx="4857955" cy="850472"/>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6396335"/>
            <a:ext cx="47117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spTree>
    <p:extLst>
      <p:ext uri="{BB962C8B-B14F-4D97-AF65-F5344CB8AC3E}">
        <p14:creationId xmlns:p14="http://schemas.microsoft.com/office/powerpoint/2010/main" val="16358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490" y="1578248"/>
            <a:ext cx="7047964" cy="523220"/>
          </a:xfrm>
          <a:prstGeom prst="rect">
            <a:avLst/>
          </a:prstGeom>
          <a:noFill/>
        </p:spPr>
        <p:txBody>
          <a:bodyPr wrap="square" rtlCol="0">
            <a:spAutoFit/>
          </a:bodyPr>
          <a:lstStyle/>
          <a:p>
            <a:r>
              <a:rPr lang="en-US" sz="2800" b="1" dirty="0" smtClean="0">
                <a:solidFill>
                  <a:schemeClr val="accent2"/>
                </a:solidFill>
              </a:rPr>
              <a:t>Listen attentively as two of your peers present</a:t>
            </a:r>
          </a:p>
        </p:txBody>
      </p:sp>
      <p:sp>
        <p:nvSpPr>
          <p:cNvPr id="6" name="TextBox 5"/>
          <p:cNvSpPr txBox="1"/>
          <p:nvPr/>
        </p:nvSpPr>
        <p:spPr>
          <a:xfrm>
            <a:off x="1436472" y="273840"/>
            <a:ext cx="6454589" cy="1077218"/>
          </a:xfrm>
          <a:prstGeom prst="rect">
            <a:avLst/>
          </a:prstGeom>
          <a:noFill/>
        </p:spPr>
        <p:txBody>
          <a:bodyPr wrap="square" rtlCol="0">
            <a:spAutoFit/>
          </a:bodyPr>
          <a:lstStyle/>
          <a:p>
            <a:r>
              <a:rPr lang="en-US" sz="3200" b="1" dirty="0" smtClean="0">
                <a:latin typeface="Century Gothic" charset="0"/>
                <a:ea typeface="Century Gothic" charset="0"/>
                <a:cs typeface="Century Gothic" charset="0"/>
              </a:rPr>
              <a:t>ORAL PRESENTATION</a:t>
            </a:r>
          </a:p>
          <a:p>
            <a:r>
              <a:rPr lang="en-US" sz="3200" b="1" dirty="0" smtClean="0">
                <a:latin typeface="Century Gothic" charset="0"/>
                <a:ea typeface="Century Gothic" charset="0"/>
                <a:cs typeface="Century Gothic" charset="0"/>
              </a:rPr>
              <a:t>FISHBOWL MODEL</a:t>
            </a:r>
            <a:endParaRPr lang="en-US" sz="3200" b="1" dirty="0">
              <a:latin typeface="Century Gothic" charset="0"/>
              <a:ea typeface="Century Gothic" charset="0"/>
              <a:cs typeface="Century Gothic" charset="0"/>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chemeClr val="bg1"/>
                </a:solidFill>
              </a:rPr>
              <a:t>FORMATIVE ASSESSMENT– TEACHER COLLECTS LANGUAGE SAMPLE                      SPF OOAT – MULTIPLE SPEAKERS</a:t>
            </a:r>
            <a:endParaRPr lang="en-US" sz="16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58" y="6396335"/>
            <a:ext cx="822952" cy="438907"/>
          </a:xfrm>
          <a:prstGeom prst="rect">
            <a:avLst/>
          </a:prstGeom>
        </p:spPr>
      </p:pic>
      <p:sp>
        <p:nvSpPr>
          <p:cNvPr id="15" name="Rectangle 1"/>
          <p:cNvSpPr>
            <a:spLocks noChangeArrowheads="1"/>
          </p:cNvSpPr>
          <p:nvPr/>
        </p:nvSpPr>
        <p:spPr bwMode="auto">
          <a:xfrm>
            <a:off x="274975" y="2132934"/>
            <a:ext cx="543176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charset="0"/>
              <a:buChar char="•"/>
            </a:pPr>
            <a:r>
              <a:rPr lang="en-US" sz="2400" dirty="0"/>
              <a:t>Provide specific feedback about each:</a:t>
            </a:r>
          </a:p>
          <a:p>
            <a:pPr marL="342900" indent="-342900">
              <a:buFont typeface="Arial" charset="0"/>
              <a:buChar char="•"/>
            </a:pPr>
            <a:endParaRPr lang="en-US" sz="1200" dirty="0"/>
          </a:p>
          <a:p>
            <a:pPr marL="800100" lvl="1" indent="-342900">
              <a:buFont typeface="Arial" charset="0"/>
              <a:buChar char="•"/>
            </a:pPr>
            <a:r>
              <a:rPr lang="en-US" sz="2400" dirty="0"/>
              <a:t>How did they explain which source they chose and why? </a:t>
            </a:r>
          </a:p>
          <a:p>
            <a:pPr marL="800100" lvl="1" indent="-342900">
              <a:buFont typeface="Arial" charset="0"/>
              <a:buChar char="•"/>
            </a:pPr>
            <a:endParaRPr lang="en-US" sz="1200" dirty="0"/>
          </a:p>
          <a:p>
            <a:pPr marL="800100" lvl="1" indent="-342900">
              <a:buFont typeface="Arial" charset="0"/>
              <a:buChar char="•"/>
            </a:pPr>
            <a:r>
              <a:rPr lang="en-US" sz="2400" dirty="0"/>
              <a:t>How did they use details from the source to support their explanation?</a:t>
            </a:r>
          </a:p>
          <a:p>
            <a:pPr lvl="1"/>
            <a:endParaRPr lang="en-US" sz="1200" dirty="0"/>
          </a:p>
          <a:p>
            <a:pPr marL="800100" lvl="1" indent="-342900">
              <a:buFont typeface="Arial" charset="0"/>
              <a:buChar char="•"/>
            </a:pPr>
            <a:r>
              <a:rPr lang="en-US" sz="2400" dirty="0"/>
              <a:t>How did they use transition words?</a:t>
            </a:r>
          </a:p>
          <a:p>
            <a:pPr marL="800100" lvl="1" indent="-342900">
              <a:buFont typeface="Arial" charset="0"/>
              <a:buChar char="•"/>
            </a:pPr>
            <a:endParaRPr lang="en-US" sz="1200" dirty="0"/>
          </a:p>
          <a:p>
            <a:pPr marL="342900" indent="-342900">
              <a:buFont typeface="Arial" charset="0"/>
              <a:buChar char="•"/>
            </a:pPr>
            <a:r>
              <a:rPr lang="en-US" sz="2400" dirty="0"/>
              <a:t>What is one thing they could improve? How</a:t>
            </a:r>
            <a:r>
              <a:rPr lang="en-US" sz="2400" dirty="0" smtClean="0"/>
              <a:t>?</a:t>
            </a:r>
            <a:endParaRPr lang="en-US" sz="2400" dirty="0"/>
          </a:p>
          <a:p>
            <a:pPr marL="342900" indent="-342900">
              <a:buFont typeface="Wingdings" charset="2"/>
              <a:buChar char="ü"/>
            </a:pPr>
            <a:endParaRPr lang="en-US" sz="1200" dirty="0">
              <a:latin typeface="Calibri" charset="0"/>
              <a:ea typeface="Calibri" charset="0"/>
              <a:cs typeface="Calibri" charset="0"/>
            </a:endParaRPr>
          </a:p>
        </p:txBody>
      </p:sp>
      <p:pic>
        <p:nvPicPr>
          <p:cNvPr id="17" name="Picture 16"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274975" y="375624"/>
            <a:ext cx="1087712" cy="1099643"/>
          </a:xfrm>
          <a:prstGeom prst="rect">
            <a:avLst/>
          </a:prstGeom>
          <a:noFill/>
          <a:ln>
            <a:noFill/>
          </a:ln>
        </p:spPr>
      </p:pic>
      <p:grpSp>
        <p:nvGrpSpPr>
          <p:cNvPr id="19" name="Group 18"/>
          <p:cNvGrpSpPr/>
          <p:nvPr/>
        </p:nvGrpSpPr>
        <p:grpSpPr>
          <a:xfrm>
            <a:off x="5541485" y="380960"/>
            <a:ext cx="1896486" cy="894347"/>
            <a:chOff x="9802268" y="304448"/>
            <a:chExt cx="1983896" cy="973758"/>
          </a:xfrm>
        </p:grpSpPr>
        <p:pic>
          <p:nvPicPr>
            <p:cNvPr id="20" name="Picture 19" descr="assessment%20ic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1" name="Picture 20"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TextBox 13"/>
          <p:cNvSpPr txBox="1"/>
          <p:nvPr/>
        </p:nvSpPr>
        <p:spPr>
          <a:xfrm>
            <a:off x="7891061" y="391470"/>
            <a:ext cx="4105012" cy="160043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Wingdings" charset="2"/>
              <a:buChar char="q"/>
            </a:pPr>
            <a:r>
              <a:rPr lang="en-US" sz="2800" dirty="0" smtClean="0">
                <a:solidFill>
                  <a:schemeClr val="tx1"/>
                </a:solidFill>
              </a:rPr>
              <a:t>Present your ideas</a:t>
            </a:r>
          </a:p>
          <a:p>
            <a:pPr marL="457200" indent="-457200">
              <a:buFont typeface="Wingdings" charset="2"/>
              <a:buChar char="q"/>
            </a:pPr>
            <a:endParaRPr lang="en-US" sz="1400" dirty="0" smtClean="0">
              <a:solidFill>
                <a:schemeClr val="tx1"/>
              </a:solidFill>
            </a:endParaRPr>
          </a:p>
          <a:p>
            <a:pPr marL="457200" indent="-457200">
              <a:buFont typeface="Wingdings" charset="2"/>
              <a:buChar char="q"/>
            </a:pPr>
            <a:r>
              <a:rPr lang="en-US" sz="2800" dirty="0" smtClean="0">
                <a:solidFill>
                  <a:schemeClr val="tx1"/>
                </a:solidFill>
              </a:rPr>
              <a:t>Give and receive feedback</a:t>
            </a:r>
            <a:endParaRPr lang="en-US" sz="2800" dirty="0"/>
          </a:p>
        </p:txBody>
      </p:sp>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t="16990" b="9068"/>
          <a:stretch/>
        </p:blipFill>
        <p:spPr>
          <a:xfrm>
            <a:off x="7891061" y="2372192"/>
            <a:ext cx="4110437" cy="3759860"/>
          </a:xfrm>
          <a:prstGeom prst="rect">
            <a:avLst/>
          </a:prstGeom>
          <a:ln>
            <a:solidFill>
              <a:schemeClr val="tx1"/>
            </a:solidFill>
          </a:ln>
        </p:spPr>
      </p:pic>
      <p:sp>
        <p:nvSpPr>
          <p:cNvPr id="22" name="Rectangle 21"/>
          <p:cNvSpPr/>
          <p:nvPr/>
        </p:nvSpPr>
        <p:spPr>
          <a:xfrm>
            <a:off x="7891061" y="3294042"/>
            <a:ext cx="4110437" cy="2838009"/>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864558" y="3418760"/>
            <a:ext cx="1708253" cy="1767997"/>
            <a:chOff x="418276" y="3490276"/>
            <a:chExt cx="2610517" cy="2913635"/>
          </a:xfrm>
        </p:grpSpPr>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276" y="3490276"/>
              <a:ext cx="2610517" cy="2254259"/>
            </a:xfrm>
            <a:prstGeom prst="rect">
              <a:avLst/>
            </a:prstGeom>
          </p:spPr>
        </p:pic>
        <p:sp>
          <p:nvSpPr>
            <p:cNvPr id="25" name="TextBox 24"/>
            <p:cNvSpPr txBox="1"/>
            <p:nvPr/>
          </p:nvSpPr>
          <p:spPr>
            <a:xfrm>
              <a:off x="460920" y="5744535"/>
              <a:ext cx="2567873" cy="659376"/>
            </a:xfrm>
            <a:prstGeom prst="rect">
              <a:avLst/>
            </a:prstGeom>
            <a:noFill/>
          </p:spPr>
          <p:txBody>
            <a:bodyPr wrap="square" rtlCol="0">
              <a:spAutoFit/>
            </a:bodyPr>
            <a:lstStyle/>
            <a:p>
              <a:pPr algn="ctr"/>
              <a:r>
                <a:rPr lang="en-US" sz="2000" b="1" dirty="0" smtClean="0"/>
                <a:t>TURN &amp; TALK</a:t>
              </a:r>
              <a:endParaRPr lang="en-US" sz="2000" b="1" dirty="0"/>
            </a:p>
          </p:txBody>
        </p:sp>
      </p:grpSp>
    </p:spTree>
    <p:extLst>
      <p:ext uri="{BB962C8B-B14F-4D97-AF65-F5344CB8AC3E}">
        <p14:creationId xmlns:p14="http://schemas.microsoft.com/office/powerpoint/2010/main" val="200998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dissolv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9067" y="432855"/>
            <a:ext cx="8187719" cy="871266"/>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2070322"/>
            <a:ext cx="5025945" cy="4079677"/>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spTree>
    <p:extLst>
      <p:ext uri="{BB962C8B-B14F-4D97-AF65-F5344CB8AC3E}">
        <p14:creationId xmlns:p14="http://schemas.microsoft.com/office/powerpoint/2010/main" val="60643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46057" y="604307"/>
            <a:ext cx="7194015"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smtClean="0">
                <a:solidFill>
                  <a:schemeClr val="tx1"/>
                </a:solidFill>
                <a:latin typeface="Century Gothic" charset="0"/>
                <a:ea typeface="Century Gothic" charset="0"/>
                <a:cs typeface="Century Gothic" charset="0"/>
              </a:rPr>
              <a:t>TASK 3</a:t>
            </a:r>
            <a:br>
              <a:rPr lang="en-US" sz="3200" b="1" dirty="0" smtClean="0">
                <a:solidFill>
                  <a:schemeClr val="tx1"/>
                </a:solidFill>
                <a:latin typeface="Century Gothic" charset="0"/>
                <a:ea typeface="Century Gothic" charset="0"/>
                <a:cs typeface="Century Gothic" charset="0"/>
              </a:rPr>
            </a:br>
            <a:r>
              <a:rPr lang="en-US" sz="3200" b="1" dirty="0" smtClean="0">
                <a:solidFill>
                  <a:schemeClr val="tx1"/>
                </a:solidFill>
                <a:latin typeface="Century Gothic" charset="0"/>
                <a:ea typeface="Century Gothic" charset="0"/>
                <a:cs typeface="Century Gothic" charset="0"/>
              </a:rPr>
              <a:t>Choose a Source and Explain Why</a:t>
            </a:r>
            <a:endParaRPr lang="en-US" sz="3200" dirty="0">
              <a:solidFill>
                <a:schemeClr val="tx1"/>
              </a:solidFill>
              <a:latin typeface="Century Gothic" charset="0"/>
              <a:ea typeface="Century Gothic" charset="0"/>
              <a:cs typeface="Century Gothic" charset="0"/>
            </a:endParaRPr>
          </a:p>
        </p:txBody>
      </p:sp>
      <p:sp>
        <p:nvSpPr>
          <p:cNvPr id="9" name="TextBox 8"/>
          <p:cNvSpPr txBox="1"/>
          <p:nvPr/>
        </p:nvSpPr>
        <p:spPr>
          <a:xfrm>
            <a:off x="339613" y="2252543"/>
            <a:ext cx="5212889" cy="378565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written explanation to Pair #2</a:t>
            </a:r>
          </a:p>
          <a:p>
            <a:endParaRPr lang="en-US" sz="8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Explain which source you chose and explain why</a:t>
            </a:r>
          </a:p>
          <a:p>
            <a:pPr marL="800100" lvl="1" indent="-342900">
              <a:buFont typeface="Arial" charset="0"/>
              <a:buChar char="•"/>
            </a:pPr>
            <a:endParaRPr lang="en-US" sz="800" dirty="0" smtClean="0"/>
          </a:p>
          <a:p>
            <a:pPr marL="800100" lvl="1" indent="-342900">
              <a:buFont typeface="Arial" charset="0"/>
              <a:buChar char="•"/>
            </a:pPr>
            <a:r>
              <a:rPr lang="en-US" sz="2000" dirty="0" smtClean="0"/>
              <a:t>Give two supporting details from the source</a:t>
            </a:r>
          </a:p>
          <a:p>
            <a:pPr marL="800100" lvl="1" indent="-342900">
              <a:buFont typeface="Arial" charset="0"/>
              <a:buChar char="•"/>
            </a:pPr>
            <a:endParaRPr lang="en-US" sz="800" dirty="0" smtClean="0"/>
          </a:p>
          <a:p>
            <a:pPr marL="800100" lvl="1" indent="-342900">
              <a:buFont typeface="Arial" charset="0"/>
              <a:buChar char="•"/>
            </a:pPr>
            <a:r>
              <a:rPr lang="en-US" sz="2000" dirty="0" smtClean="0"/>
              <a:t>Use transition words</a:t>
            </a:r>
          </a:p>
          <a:p>
            <a:pPr marL="800100" lvl="1" indent="-342900">
              <a:buFont typeface="Arial" charset="0"/>
              <a:buChar char="•"/>
            </a:pPr>
            <a:endParaRPr lang="en-US" sz="800" dirty="0" smtClean="0"/>
          </a:p>
          <a:p>
            <a:pPr marL="342900"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0" y="300918"/>
            <a:ext cx="2337486" cy="1772555"/>
          </a:xfrm>
          <a:prstGeom prst="rect">
            <a:avLst/>
          </a:prstGeom>
        </p:spPr>
      </p:pic>
      <p:sp>
        <p:nvSpPr>
          <p:cNvPr id="21" name="TextBox 20"/>
          <p:cNvSpPr txBox="1"/>
          <p:nvPr/>
        </p:nvSpPr>
        <p:spPr>
          <a:xfrm>
            <a:off x="6663294" y="2267932"/>
            <a:ext cx="5212889" cy="3770263"/>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p>
          <a:p>
            <a:pPr algn="ctr"/>
            <a:endParaRPr lang="en-US" sz="800" b="1" u="sng" dirty="0" smtClean="0"/>
          </a:p>
          <a:p>
            <a:pPr algn="ctr"/>
            <a:r>
              <a:rPr lang="en-US" sz="2000" dirty="0" smtClean="0"/>
              <a:t>Listen actively as the other pair presents</a:t>
            </a:r>
          </a:p>
          <a:p>
            <a:pPr algn="ctr"/>
            <a:endParaRPr lang="en-US" sz="800" dirty="0" smtClean="0"/>
          </a:p>
          <a:p>
            <a:pPr marL="342900" indent="-342900">
              <a:buFont typeface="Arial" charset="0"/>
              <a:buChar char="•"/>
            </a:pPr>
            <a:r>
              <a:rPr lang="en-US" sz="2000" dirty="0" smtClean="0"/>
              <a:t>Provide specific feedback about each:</a:t>
            </a:r>
          </a:p>
          <a:p>
            <a:pPr marL="342900" indent="-342900">
              <a:buFont typeface="Arial" charset="0"/>
              <a:buChar char="•"/>
            </a:pPr>
            <a:endParaRPr lang="en-US" sz="800" dirty="0" smtClean="0"/>
          </a:p>
          <a:p>
            <a:pPr marL="800100" lvl="1" indent="-342900">
              <a:buFont typeface="Arial" charset="0"/>
              <a:buChar char="•"/>
            </a:pPr>
            <a:r>
              <a:rPr lang="en-US" sz="2000" dirty="0" smtClean="0"/>
              <a:t>How did they explain which source they chose and why? </a:t>
            </a:r>
          </a:p>
          <a:p>
            <a:pPr marL="800100" lvl="1" indent="-342900">
              <a:buFont typeface="Arial" charset="0"/>
              <a:buChar char="•"/>
            </a:pPr>
            <a:endParaRPr lang="en-US" sz="800" dirty="0"/>
          </a:p>
          <a:p>
            <a:pPr marL="800100" lvl="1" indent="-342900">
              <a:buFont typeface="Arial" charset="0"/>
              <a:buChar char="•"/>
            </a:pPr>
            <a:r>
              <a:rPr lang="en-US" sz="2000" dirty="0" smtClean="0"/>
              <a:t>How did they use details from the source to support their explanation?</a:t>
            </a:r>
          </a:p>
          <a:p>
            <a:pPr lvl="1"/>
            <a:endParaRPr lang="en-US" sz="800" dirty="0" smtClean="0"/>
          </a:p>
          <a:p>
            <a:pPr marL="800100" lvl="1" indent="-342900">
              <a:buFont typeface="Arial" charset="0"/>
              <a:buChar char="•"/>
            </a:pPr>
            <a:r>
              <a:rPr lang="en-US" sz="2000" dirty="0" smtClean="0"/>
              <a:t>How did they use transition words?</a:t>
            </a:r>
          </a:p>
          <a:p>
            <a:pPr marL="800100" lvl="1" indent="-342900">
              <a:buFont typeface="Arial" charset="0"/>
              <a:buChar char="•"/>
            </a:pPr>
            <a:endParaRPr lang="en-US" sz="800" dirty="0" smtClean="0"/>
          </a:p>
          <a:p>
            <a:pPr marL="342900" indent="-342900">
              <a:buFont typeface="Arial" charset="0"/>
              <a:buChar char="•"/>
            </a:pPr>
            <a:r>
              <a:rPr lang="en-US" sz="2000" dirty="0" smtClean="0"/>
              <a:t>What is one thing they could improve? How?</a:t>
            </a:r>
          </a:p>
          <a:p>
            <a:pPr marL="342900" lvl="0" indent="-342900">
              <a:buFont typeface="Arial" charset="0"/>
              <a:buChar char="•"/>
            </a:pPr>
            <a:endParaRPr lang="en-US" sz="1100" dirty="0" smtClean="0"/>
          </a:p>
        </p:txBody>
      </p:sp>
      <p:sp>
        <p:nvSpPr>
          <p:cNvPr id="2" name="Left-Right Arrow 1"/>
          <p:cNvSpPr/>
          <p:nvPr/>
        </p:nvSpPr>
        <p:spPr>
          <a:xfrm>
            <a:off x="4978669" y="3668616"/>
            <a:ext cx="2258458"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133855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4</a:t>
            </a:r>
            <a:endParaRPr lang="en-US" sz="6600" b="1" dirty="0">
              <a:solidFill>
                <a:schemeClr val="tx1"/>
              </a:solidFill>
              <a:latin typeface="Century Gothic"/>
            </a:endParaRPr>
          </a:p>
        </p:txBody>
      </p:sp>
      <p:sp>
        <p:nvSpPr>
          <p:cNvPr id="3" name="Content Placeholder 2"/>
          <p:cNvSpPr>
            <a:spLocks noGrp="1"/>
          </p:cNvSpPr>
          <p:nvPr>
            <p:ph idx="1"/>
          </p:nvPr>
        </p:nvSpPr>
        <p:spPr>
          <a:xfrm>
            <a:off x="6059277" y="2296132"/>
            <a:ext cx="5121432" cy="3121764"/>
          </a:xfrm>
        </p:spPr>
        <p:txBody>
          <a:bodyPr vert="horz" lIns="91440" tIns="45720" rIns="91440" bIns="45720" rtlCol="0" anchor="t">
            <a:noAutofit/>
          </a:bodyPr>
          <a:lstStyle/>
          <a:p>
            <a:pPr marL="365747" lvl="1" indent="0">
              <a:buNone/>
            </a:pPr>
            <a:r>
              <a:rPr lang="en-US" sz="4400" dirty="0">
                <a:latin typeface="Century Gothic" charset="0"/>
              </a:rPr>
              <a:t>Find your </a:t>
            </a:r>
            <a:r>
              <a:rPr lang="en-US" sz="4400" smtClean="0">
                <a:latin typeface="Century Gothic" charset="0"/>
              </a:rPr>
              <a:t>405 Freeway </a:t>
            </a:r>
            <a:r>
              <a:rPr lang="en-US" sz="4400" dirty="0">
                <a:latin typeface="Century Gothic" charset="0"/>
              </a:rPr>
              <a:t>Partner and prepare to work on Task </a:t>
            </a:r>
            <a:r>
              <a:rPr lang="en-US" sz="4400" dirty="0" smtClean="0">
                <a:latin typeface="Century Gothic" charset="0"/>
              </a:rPr>
              <a:t>#4. </a:t>
            </a:r>
            <a:endParaRPr lang="en-US" sz="4400" b="1" dirty="0">
              <a:latin typeface="Century Gothic"/>
            </a:endParaRPr>
          </a:p>
        </p:txBody>
      </p:sp>
      <p:pic>
        <p:nvPicPr>
          <p:cNvPr id="6" name="Picture 5" descr="Screen Shot 2016-07-01 at 3.18.25 PM.png"/>
          <p:cNvPicPr>
            <a:picLocks noChangeAspect="1"/>
          </p:cNvPicPr>
          <p:nvPr/>
        </p:nvPicPr>
        <p:blipFill>
          <a:blip r:embed="rId3"/>
          <a:stretch>
            <a:fillRect/>
          </a:stretch>
        </p:blipFill>
        <p:spPr>
          <a:xfrm>
            <a:off x="1128858" y="1925189"/>
            <a:ext cx="4930419" cy="34927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06105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229" y="100547"/>
            <a:ext cx="4705011" cy="6174979"/>
          </a:xfrm>
          <a:prstGeom prst="rect">
            <a:avLst/>
          </a:prstGeom>
          <a:ln w="12700">
            <a:solidFill>
              <a:schemeClr val="tx1"/>
            </a:solidFill>
          </a:ln>
        </p:spPr>
      </p:pic>
      <p:sp>
        <p:nvSpPr>
          <p:cNvPr id="2" name="Title 1"/>
          <p:cNvSpPr>
            <a:spLocks noGrp="1"/>
          </p:cNvSpPr>
          <p:nvPr>
            <p:ph type="title" idx="4294967295"/>
          </p:nvPr>
        </p:nvSpPr>
        <p:spPr>
          <a:xfrm>
            <a:off x="1051915" y="66443"/>
            <a:ext cx="6046992" cy="925879"/>
          </a:xfrm>
        </p:spPr>
        <p:txBody>
          <a:bodyPr>
            <a:noAutofit/>
          </a:bodyPr>
          <a:lstStyle/>
          <a:p>
            <a:r>
              <a:rPr lang="en-US" sz="2000" b="1" dirty="0" smtClean="0">
                <a:solidFill>
                  <a:schemeClr val="tx1"/>
                </a:solidFill>
                <a:latin typeface="Century Gothic" charset="0"/>
                <a:ea typeface="Century Gothic" charset="0"/>
                <a:cs typeface="Century Gothic" charset="0"/>
              </a:rPr>
              <a:t>TASK 4</a:t>
            </a:r>
            <a:br>
              <a:rPr lang="en-US" sz="2000" b="1" dirty="0" smtClean="0">
                <a:solidFill>
                  <a:schemeClr val="tx1"/>
                </a:solidFill>
                <a:latin typeface="Century Gothic" charset="0"/>
                <a:ea typeface="Century Gothic" charset="0"/>
                <a:cs typeface="Century Gothic" charset="0"/>
              </a:rPr>
            </a:br>
            <a:r>
              <a:rPr lang="en-US" sz="2000" b="1" dirty="0" smtClean="0">
                <a:solidFill>
                  <a:schemeClr val="tx1"/>
                </a:solidFill>
                <a:latin typeface="Century Gothic" charset="0"/>
                <a:ea typeface="Century Gothic" charset="0"/>
                <a:cs typeface="Century Gothic" charset="0"/>
              </a:rPr>
              <a:t>Support </a:t>
            </a:r>
            <a:r>
              <a:rPr lang="en-US" sz="2000" b="1" dirty="0">
                <a:solidFill>
                  <a:schemeClr val="tx1"/>
                </a:solidFill>
                <a:latin typeface="Century Gothic" charset="0"/>
                <a:ea typeface="Century Gothic" charset="0"/>
                <a:cs typeface="Century Gothic" charset="0"/>
              </a:rPr>
              <a:t>an idea from one </a:t>
            </a:r>
            <a:r>
              <a:rPr lang="en-US" sz="2000" b="1">
                <a:solidFill>
                  <a:schemeClr val="tx1"/>
                </a:solidFill>
                <a:latin typeface="Century Gothic" charset="0"/>
                <a:ea typeface="Century Gothic" charset="0"/>
                <a:cs typeface="Century Gothic" charset="0"/>
              </a:rPr>
              <a:t>text </a:t>
            </a:r>
            <a:r>
              <a:rPr lang="en-US" sz="2000" b="1" smtClean="0">
                <a:solidFill>
                  <a:schemeClr val="tx1"/>
                </a:solidFill>
                <a:latin typeface="Century Gothic" charset="0"/>
                <a:ea typeface="Century Gothic" charset="0"/>
                <a:cs typeface="Century Gothic" charset="0"/>
              </a:rPr>
              <a:t>with </a:t>
            </a:r>
            <a:r>
              <a:rPr lang="en-US" sz="2000" b="1" dirty="0">
                <a:solidFill>
                  <a:schemeClr val="tx1"/>
                </a:solidFill>
                <a:latin typeface="Century Gothic" charset="0"/>
                <a:ea typeface="Century Gothic" charset="0"/>
                <a:cs typeface="Century Gothic" charset="0"/>
              </a:rPr>
              <a:t>evidence from another text</a:t>
            </a:r>
          </a:p>
        </p:txBody>
      </p:sp>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sp>
        <p:nvSpPr>
          <p:cNvPr id="9" name="Rectangle 8"/>
          <p:cNvSpPr/>
          <p:nvPr/>
        </p:nvSpPr>
        <p:spPr>
          <a:xfrm>
            <a:off x="281147" y="1152010"/>
            <a:ext cx="6817760" cy="1210999"/>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621463" y="1147249"/>
            <a:ext cx="4325431" cy="2492990"/>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TEST-TAKING STRATEGY</a:t>
            </a:r>
          </a:p>
          <a:p>
            <a:pPr algn="ctr"/>
            <a:endParaRPr lang="en-US" sz="800" b="1" u="sng" dirty="0" smtClean="0"/>
          </a:p>
          <a:p>
            <a:pPr algn="ctr"/>
            <a:r>
              <a:rPr lang="en-US" sz="2000" dirty="0"/>
              <a:t>Understanding the idea will help you select the two sentences that best support the idea. Reading closely and underlining details about the idea will help you to make connections across multiple sources. </a:t>
            </a:r>
            <a:endParaRPr lang="en-US" sz="2000" dirty="0" smtClean="0"/>
          </a:p>
          <a:p>
            <a:pPr algn="ctr"/>
            <a:endParaRPr lang="en-US" sz="500" dirty="0"/>
          </a:p>
        </p:txBody>
      </p:sp>
      <p:sp>
        <p:nvSpPr>
          <p:cNvPr id="14" name="TextBox 13"/>
          <p:cNvSpPr txBox="1"/>
          <p:nvPr/>
        </p:nvSpPr>
        <p:spPr>
          <a:xfrm>
            <a:off x="416394" y="3300383"/>
            <a:ext cx="4375944" cy="295465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PARTNER WORK</a:t>
            </a:r>
          </a:p>
          <a:p>
            <a:pPr algn="ctr"/>
            <a:endParaRPr lang="en-US" sz="800" b="1" u="sng" dirty="0" smtClean="0"/>
          </a:p>
          <a:p>
            <a:pPr marL="342900" indent="-342900">
              <a:buFont typeface="Arial" charset="0"/>
              <a:buChar char="•"/>
            </a:pPr>
            <a:r>
              <a:rPr lang="en-US" sz="2000" dirty="0"/>
              <a:t>Collaborate with your partner to explain what Bob Marley means when he sings, “fighting for survival” in the song </a:t>
            </a:r>
            <a:r>
              <a:rPr lang="en-US" sz="2000" i="1" dirty="0"/>
              <a:t>Buffalo Soldier</a:t>
            </a:r>
            <a:r>
              <a:rPr lang="en-US" sz="2000" dirty="0" smtClean="0"/>
              <a:t>.</a:t>
            </a:r>
          </a:p>
          <a:p>
            <a:pPr marL="342900" indent="-342900">
              <a:buFont typeface="Arial" charset="0"/>
              <a:buChar char="•"/>
            </a:pPr>
            <a:endParaRPr lang="en-US" sz="800" dirty="0" smtClean="0"/>
          </a:p>
          <a:p>
            <a:pPr marL="342900" indent="-342900">
              <a:buFont typeface="Arial" charset="0"/>
              <a:buChar char="•"/>
            </a:pPr>
            <a:r>
              <a:rPr lang="en-US" sz="2000" dirty="0" smtClean="0"/>
              <a:t>Underline details in Source #1 that support your idea.</a:t>
            </a:r>
          </a:p>
          <a:p>
            <a:pPr marL="342900" indent="-342900">
              <a:buFont typeface="Arial" charset="0"/>
              <a:buChar char="•"/>
            </a:pPr>
            <a:endParaRPr lang="en-US" sz="1000" dirty="0" smtClean="0"/>
          </a:p>
          <a:p>
            <a:pPr marL="342900" indent="-342900">
              <a:buFont typeface="Arial" charset="0"/>
              <a:buChar char="•"/>
            </a:pPr>
            <a:r>
              <a:rPr lang="en-US" sz="2000" dirty="0" smtClean="0"/>
              <a:t>Write </a:t>
            </a:r>
            <a:r>
              <a:rPr lang="en-US" sz="2000" dirty="0"/>
              <a:t>your explanation in the box.</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40" y="155536"/>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5167394" y="3878282"/>
            <a:ext cx="1656722" cy="1607807"/>
            <a:chOff x="587828" y="4231661"/>
            <a:chExt cx="1847691" cy="2058925"/>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8" name="TextBox 17"/>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20" name="Rectangle 19"/>
          <p:cNvSpPr/>
          <p:nvPr/>
        </p:nvSpPr>
        <p:spPr>
          <a:xfrm>
            <a:off x="7418228" y="5704398"/>
            <a:ext cx="4705011" cy="609668"/>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37940" y="3878282"/>
            <a:ext cx="4492479" cy="1826116"/>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4592" y="1047814"/>
            <a:ext cx="6610870" cy="2092881"/>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r>
              <a:rPr lang="en-US" sz="2000" dirty="0">
                <a:latin typeface="Century Gothic" charset="0"/>
                <a:ea typeface="Century Gothic" charset="0"/>
                <a:cs typeface="Century Gothic" charset="0"/>
              </a:rPr>
              <a:t>In Source #2: Song Text, the line “fighting for survival” is repeated. This line refers to the conditions the Buffalo Soldiers faced. </a:t>
            </a:r>
            <a:endParaRPr lang="en-US" sz="2000" dirty="0" smtClean="0">
              <a:latin typeface="Century Gothic" charset="0"/>
              <a:ea typeface="Century Gothic" charset="0"/>
              <a:cs typeface="Century Gothic" charset="0"/>
            </a:endParaRPr>
          </a:p>
          <a:p>
            <a:endParaRPr lang="en-US" sz="20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Which </a:t>
            </a:r>
            <a:r>
              <a:rPr lang="en-US" sz="2000" dirty="0">
                <a:latin typeface="Century Gothic" charset="0"/>
                <a:ea typeface="Century Gothic" charset="0"/>
                <a:cs typeface="Century Gothic" charset="0"/>
              </a:rPr>
              <a:t>sentences from Source #1: Written Text would </a:t>
            </a:r>
            <a:r>
              <a:rPr lang="en-US" sz="2000" b="1" dirty="0">
                <a:latin typeface="Century Gothic" charset="0"/>
                <a:ea typeface="Century Gothic" charset="0"/>
                <a:cs typeface="Century Gothic" charset="0"/>
              </a:rPr>
              <a:t>best</a:t>
            </a:r>
            <a:r>
              <a:rPr lang="en-US" sz="2000" dirty="0">
                <a:latin typeface="Century Gothic" charset="0"/>
                <a:ea typeface="Century Gothic" charset="0"/>
                <a:cs typeface="Century Gothic" charset="0"/>
              </a:rPr>
              <a:t> support this idea? Select </a:t>
            </a:r>
            <a:r>
              <a:rPr lang="en-US" sz="2000" b="1" dirty="0">
                <a:latin typeface="Century Gothic" charset="0"/>
                <a:ea typeface="Century Gothic" charset="0"/>
                <a:cs typeface="Century Gothic" charset="0"/>
              </a:rPr>
              <a:t>two</a:t>
            </a:r>
            <a:r>
              <a:rPr lang="en-US" sz="2000" dirty="0">
                <a:latin typeface="Century Gothic" charset="0"/>
                <a:ea typeface="Century Gothic" charset="0"/>
                <a:cs typeface="Century Gothic" charset="0"/>
              </a:rPr>
              <a:t> sentences.</a:t>
            </a:r>
          </a:p>
        </p:txBody>
      </p:sp>
    </p:spTree>
    <p:extLst>
      <p:ext uri="{BB962C8B-B14F-4D97-AF65-F5344CB8AC3E}">
        <p14:creationId xmlns:p14="http://schemas.microsoft.com/office/powerpoint/2010/main" val="2765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3" grpId="0" animBg="1"/>
      <p:bldP spid="14" grpId="0" build="p"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8034" y="276322"/>
            <a:ext cx="9437479" cy="737232"/>
          </a:xfrm>
        </p:spPr>
        <p:txBody>
          <a:bodyPr/>
          <a:lstStyle/>
          <a:p>
            <a:pPr algn="ctr"/>
            <a:r>
              <a:rPr lang="en-US" b="1" dirty="0" smtClean="0">
                <a:latin typeface="Century Gothic" charset="0"/>
                <a:ea typeface="Century Gothic" charset="0"/>
                <a:cs typeface="Century Gothic" charset="0"/>
              </a:rPr>
              <a:t>What question did I research?</a:t>
            </a:r>
            <a:endParaRPr lang="en-US" b="1" dirty="0">
              <a:latin typeface="Century Gothic" charset="0"/>
              <a:ea typeface="Century Gothic" charset="0"/>
              <a:cs typeface="Century Gothic" charset="0"/>
            </a:endParaRPr>
          </a:p>
        </p:txBody>
      </p:sp>
      <p:sp>
        <p:nvSpPr>
          <p:cNvPr id="8" name="Content Placeholder 2"/>
          <p:cNvSpPr txBox="1">
            <a:spLocks/>
          </p:cNvSpPr>
          <p:nvPr/>
        </p:nvSpPr>
        <p:spPr>
          <a:xfrm>
            <a:off x="882341" y="1104409"/>
            <a:ext cx="5421572" cy="1032864"/>
          </a:xfrm>
          <a:prstGeom prst="rect">
            <a:avLst/>
          </a:prstGeom>
          <a:solidFill>
            <a:schemeClr val="accent1">
              <a:lumMod val="20000"/>
              <a:lumOff val="80000"/>
            </a:schemeClr>
          </a:solidFill>
          <a:ln>
            <a:solidFill>
              <a:schemeClr val="tx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00000"/>
              </a:lnSpc>
            </a:pPr>
            <a:r>
              <a:rPr lang="en-US" sz="2200" dirty="0" smtClean="0">
                <a:latin typeface="Century Gothic" charset="0"/>
                <a:ea typeface="Century Gothic" charset="0"/>
                <a:cs typeface="Century Gothic" charset="0"/>
              </a:rPr>
              <a:t>My question:</a:t>
            </a:r>
          </a:p>
          <a:p>
            <a:pPr algn="ctr">
              <a:lnSpc>
                <a:spcPct val="100000"/>
              </a:lnSpc>
            </a:pPr>
            <a:r>
              <a:rPr lang="en-US" sz="2200" dirty="0" smtClean="0">
                <a:latin typeface="Century Gothic" charset="0"/>
                <a:ea typeface="Century Gothic" charset="0"/>
                <a:cs typeface="Century Gothic" charset="0"/>
              </a:rPr>
              <a:t>What does </a:t>
            </a:r>
            <a:r>
              <a:rPr lang="en-US" sz="2200" b="1" i="1" dirty="0" smtClean="0">
                <a:latin typeface="Century Gothic" charset="0"/>
                <a:ea typeface="Century Gothic" charset="0"/>
                <a:cs typeface="Century Gothic" charset="0"/>
              </a:rPr>
              <a:t>dreadlock </a:t>
            </a:r>
            <a:r>
              <a:rPr lang="en-US" sz="2200" b="1" i="1" dirty="0" err="1" smtClean="0">
                <a:latin typeface="Century Gothic" charset="0"/>
                <a:ea typeface="Century Gothic" charset="0"/>
                <a:cs typeface="Century Gothic" charset="0"/>
              </a:rPr>
              <a:t>rasta</a:t>
            </a:r>
            <a:r>
              <a:rPr lang="en-US" sz="2200" b="1" i="1" dirty="0" smtClean="0">
                <a:latin typeface="Century Gothic" charset="0"/>
                <a:ea typeface="Century Gothic" charset="0"/>
                <a:cs typeface="Century Gothic" charset="0"/>
              </a:rPr>
              <a:t> </a:t>
            </a:r>
            <a:r>
              <a:rPr lang="en-US" sz="2200" dirty="0" smtClean="0">
                <a:latin typeface="Century Gothic" charset="0"/>
                <a:ea typeface="Century Gothic" charset="0"/>
                <a:cs typeface="Century Gothic" charset="0"/>
              </a:rPr>
              <a:t>mean?</a:t>
            </a:r>
          </a:p>
        </p:txBody>
      </p:sp>
      <p:sp>
        <p:nvSpPr>
          <p:cNvPr id="9" name="TextBox 8"/>
          <p:cNvSpPr txBox="1"/>
          <p:nvPr/>
        </p:nvSpPr>
        <p:spPr>
          <a:xfrm>
            <a:off x="882341" y="2512801"/>
            <a:ext cx="5380850" cy="3139321"/>
          </a:xfrm>
          <a:prstGeom prst="rect">
            <a:avLst/>
          </a:prstGeom>
          <a:noFill/>
        </p:spPr>
        <p:txBody>
          <a:bodyPr wrap="square" rtlCol="0">
            <a:spAutoFit/>
          </a:bodyPr>
          <a:lstStyle/>
          <a:p>
            <a:r>
              <a:rPr lang="en-US" b="1" dirty="0" smtClean="0"/>
              <a:t>Step 1: </a:t>
            </a:r>
            <a:r>
              <a:rPr lang="en-US" dirty="0" smtClean="0"/>
              <a:t>Use an internet browser and type in your question or key words</a:t>
            </a:r>
          </a:p>
          <a:p>
            <a:endParaRPr lang="en-US" dirty="0"/>
          </a:p>
          <a:p>
            <a:r>
              <a:rPr lang="en-US" b="1" dirty="0" smtClean="0"/>
              <a:t>Step 2:  </a:t>
            </a:r>
            <a:r>
              <a:rPr lang="en-US" dirty="0" smtClean="0"/>
              <a:t>Decide which sources you will consult</a:t>
            </a:r>
          </a:p>
          <a:p>
            <a:endParaRPr lang="en-US" b="1" dirty="0"/>
          </a:p>
          <a:p>
            <a:r>
              <a:rPr lang="en-US" b="1" dirty="0" smtClean="0"/>
              <a:t>Step 3:</a:t>
            </a:r>
            <a:r>
              <a:rPr lang="en-US" dirty="0" smtClean="0"/>
              <a:t> Read and interpret the information</a:t>
            </a:r>
          </a:p>
          <a:p>
            <a:endParaRPr lang="en-US" dirty="0"/>
          </a:p>
          <a:p>
            <a:r>
              <a:rPr lang="en-US" b="1" dirty="0"/>
              <a:t>Step 4: </a:t>
            </a:r>
            <a:r>
              <a:rPr lang="en-US" dirty="0" smtClean="0"/>
              <a:t>Keep good notes</a:t>
            </a:r>
          </a:p>
          <a:p>
            <a:pPr marL="1200150" lvl="2" indent="-285750">
              <a:buFont typeface="Arial" charset="0"/>
              <a:buChar char="•"/>
            </a:pPr>
            <a:r>
              <a:rPr lang="en-US" dirty="0" smtClean="0"/>
              <a:t>key information about your question</a:t>
            </a:r>
          </a:p>
          <a:p>
            <a:pPr marL="1200150" lvl="2" indent="-285750">
              <a:buFont typeface="Arial" charset="0"/>
              <a:buChar char="•"/>
            </a:pPr>
            <a:r>
              <a:rPr lang="en-US" dirty="0" smtClean="0"/>
              <a:t>other questions you think of as you continue your research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981" y="1104409"/>
            <a:ext cx="4207680" cy="5082572"/>
          </a:xfrm>
          <a:prstGeom prst="rect">
            <a:avLst/>
          </a:prstGeom>
          <a:ln w="12700">
            <a:solidFill>
              <a:schemeClr val="tx1"/>
            </a:solidFill>
          </a:ln>
        </p:spPr>
      </p:pic>
    </p:spTree>
    <p:extLst>
      <p:ext uri="{BB962C8B-B14F-4D97-AF65-F5344CB8AC3E}">
        <p14:creationId xmlns:p14="http://schemas.microsoft.com/office/powerpoint/2010/main" val="13042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8" grpI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5407178" cy="461665"/>
          </a:xfrm>
          <a:prstGeom prst="rect">
            <a:avLst/>
          </a:prstGeom>
          <a:noFill/>
        </p:spPr>
        <p:txBody>
          <a:bodyPr wrap="square" rtlCol="0">
            <a:spAutoFit/>
          </a:bodyPr>
          <a:lstStyle/>
          <a:p>
            <a:r>
              <a:rPr lang="en-US" sz="2400" b="1" smtClean="0">
                <a:solidFill>
                  <a:schemeClr val="bg1"/>
                </a:solidFill>
              </a:rPr>
              <a:t>WHOLE-GROUP </a:t>
            </a:r>
            <a:r>
              <a:rPr lang="en-US" sz="2400" b="1" dirty="0" smtClean="0">
                <a:solidFill>
                  <a:schemeClr val="bg1"/>
                </a:solidFill>
              </a:rPr>
              <a:t>SHARE OUT</a:t>
            </a:r>
            <a:endParaRPr lang="en-US" sz="2400" b="1" dirty="0">
              <a:solidFill>
                <a:schemeClr val="bg1"/>
              </a:solidFill>
            </a:endParaRPr>
          </a:p>
        </p:txBody>
      </p:sp>
      <p:sp>
        <p:nvSpPr>
          <p:cNvPr id="5" name="Rectangle 4"/>
          <p:cNvSpPr/>
          <p:nvPr/>
        </p:nvSpPr>
        <p:spPr>
          <a:xfrm>
            <a:off x="967196" y="4221867"/>
            <a:ext cx="9595763" cy="615553"/>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endParaRPr lang="en-US" sz="2400" dirty="0" smtClean="0">
              <a:solidFill>
                <a:srgbClr val="0E0E0E"/>
              </a:solidFill>
              <a:latin typeface="Century Gothic" charset="0"/>
              <a:ea typeface="ＭＳ 明朝" charset="-128"/>
              <a:cs typeface="Times"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3948795"/>
              </p:ext>
            </p:extLst>
          </p:nvPr>
        </p:nvGraphicFramePr>
        <p:xfrm>
          <a:off x="379967" y="2445860"/>
          <a:ext cx="11507233" cy="3713640"/>
        </p:xfrm>
        <a:graphic>
          <a:graphicData uri="http://schemas.openxmlformats.org/drawingml/2006/table">
            <a:tbl>
              <a:tblPr firstRow="1" bandRow="1">
                <a:tableStyleId>{5C22544A-7EE6-4342-B048-85BDC9FD1C3A}</a:tableStyleId>
              </a:tblPr>
              <a:tblGrid>
                <a:gridCol w="981378"/>
                <a:gridCol w="5725256"/>
                <a:gridCol w="4800599"/>
              </a:tblGrid>
              <a:tr h="9704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E0E0E"/>
                          </a:solidFill>
                          <a:latin typeface="Century Gothic" charset="0"/>
                          <a:ea typeface="ＭＳ 明朝" charset="-128"/>
                          <a:cs typeface="Times" charset="0"/>
                        </a:rPr>
                        <a:t>IDEA: </a:t>
                      </a:r>
                      <a:r>
                        <a:rPr lang="en-US" sz="2400" dirty="0" smtClean="0">
                          <a:solidFill>
                            <a:schemeClr val="tx1"/>
                          </a:solidFill>
                          <a:latin typeface="Century Gothic" charset="0"/>
                          <a:ea typeface="Century Gothic" charset="0"/>
                          <a:cs typeface="Century Gothic" charset="0"/>
                        </a:rPr>
                        <a:t>In Source #2: Song Text, the line “fighting for survival” is repeated. This line refers to the conditions the Buffalo Soldiers faced. </a:t>
                      </a:r>
                    </a:p>
                  </a:txBody>
                  <a:tcPr/>
                </a:tc>
                <a:tc hMerge="1">
                  <a:txBody>
                    <a:bodyPr/>
                    <a:lstStyle/>
                    <a:p>
                      <a:endParaRPr lang="en-US" dirty="0"/>
                    </a:p>
                  </a:txBody>
                  <a:tcPr/>
                </a:tc>
                <a:tc hMerge="1">
                  <a:txBody>
                    <a:bodyPr/>
                    <a:lstStyle/>
                    <a:p>
                      <a:endParaRPr lang="en-US"/>
                    </a:p>
                  </a:txBody>
                  <a:tcPr/>
                </a:tc>
              </a:tr>
              <a:tr h="404406">
                <a:tc gridSpan="2">
                  <a:txBody>
                    <a:bodyPr/>
                    <a:lstStyle/>
                    <a:p>
                      <a:pPr algn="ctr"/>
                      <a:r>
                        <a:rPr lang="en-US" b="1" dirty="0" smtClean="0"/>
                        <a:t>PARAPHRASE</a:t>
                      </a:r>
                      <a:endParaRPr lang="en-US" b="1" dirty="0"/>
                    </a:p>
                  </a:txBody>
                  <a:tcPr/>
                </a:tc>
                <a:tc hMerge="1">
                  <a:txBody>
                    <a:bodyPr/>
                    <a:lstStyle/>
                    <a:p>
                      <a:endParaRPr lang="en-US" dirty="0"/>
                    </a:p>
                  </a:txBody>
                  <a:tcPr/>
                </a:tc>
                <a:tc>
                  <a:txBody>
                    <a:bodyPr/>
                    <a:lstStyle/>
                    <a:p>
                      <a:pPr algn="ctr"/>
                      <a:r>
                        <a:rPr lang="en-US" b="1" smtClean="0"/>
                        <a:t>HOW DID IT HELP YOU UNDERSTAND THE IDEA? </a:t>
                      </a:r>
                      <a:endParaRPr lang="en-US" b="1" dirty="0"/>
                    </a:p>
                  </a:txBody>
                  <a:tcPr/>
                </a:tc>
              </a:tr>
              <a:tr h="1183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PAIR</a:t>
                      </a:r>
                      <a:r>
                        <a:rPr lang="en-US" b="1" baseline="0" dirty="0" smtClean="0"/>
                        <a:t> 1:</a:t>
                      </a:r>
                      <a:endParaRPr lang="en-US" b="1" dirty="0"/>
                    </a:p>
                  </a:txBody>
                  <a:tcPr/>
                </a:tc>
                <a:tc>
                  <a:txBody>
                    <a:bodyPr/>
                    <a:lstStyle/>
                    <a:p>
                      <a:endParaRPr lang="en-US" dirty="0"/>
                    </a:p>
                  </a:txBody>
                  <a:tcPr/>
                </a:tc>
                <a:tc>
                  <a:txBody>
                    <a:bodyPr/>
                    <a:lstStyle/>
                    <a:p>
                      <a:endParaRPr lang="en-US" dirty="0"/>
                    </a:p>
                  </a:txBody>
                  <a:tcPr/>
                </a:tc>
              </a:tr>
              <a:tr h="1155700">
                <a:tc>
                  <a:txBody>
                    <a:bodyPr/>
                    <a:lstStyle/>
                    <a:p>
                      <a:r>
                        <a:rPr lang="en-US" b="1" dirty="0" smtClean="0"/>
                        <a:t>PAIR 2:</a:t>
                      </a:r>
                      <a:endParaRPr lang="en-US" b="1" dirty="0"/>
                    </a:p>
                  </a:txBody>
                  <a:tcPr/>
                </a:tc>
                <a:tc>
                  <a:txBody>
                    <a:bodyPr/>
                    <a:lstStyle/>
                    <a:p>
                      <a:endParaRPr lang="en-US" dirty="0"/>
                    </a:p>
                  </a:txBody>
                  <a:tcPr/>
                </a:tc>
                <a:tc>
                  <a:txBody>
                    <a:bodyPr/>
                    <a:lstStyle/>
                    <a:p>
                      <a:endParaRPr lang="en-US" dirty="0"/>
                    </a:p>
                  </a:txBody>
                  <a:tcPr/>
                </a:tc>
              </a:tr>
            </a:tbl>
          </a:graphicData>
        </a:graphic>
      </p:graphicFrame>
      <p:sp>
        <p:nvSpPr>
          <p:cNvPr id="4" name="TextBox 3"/>
          <p:cNvSpPr txBox="1"/>
          <p:nvPr/>
        </p:nvSpPr>
        <p:spPr>
          <a:xfrm>
            <a:off x="375510" y="1809164"/>
            <a:ext cx="11511690" cy="400110"/>
          </a:xfrm>
          <a:prstGeom prst="rect">
            <a:avLst/>
          </a:prstGeom>
          <a:noFill/>
        </p:spPr>
        <p:txBody>
          <a:bodyPr wrap="square" rtlCol="0">
            <a:spAutoFit/>
          </a:bodyPr>
          <a:lstStyle/>
          <a:p>
            <a:pPr algn="ctr"/>
            <a:r>
              <a:rPr lang="en-US" sz="2000" dirty="0" smtClean="0">
                <a:latin typeface="Century Gothic" charset="0"/>
                <a:ea typeface="Century Gothic" charset="0"/>
                <a:cs typeface="Century Gothic" charset="0"/>
              </a:rPr>
              <a:t>Listen actively to each explanation. Think about how it helps you understand the idea.</a:t>
            </a:r>
            <a:endParaRPr lang="en-US" sz="2000" dirty="0">
              <a:latin typeface="Century Gothic" charset="0"/>
              <a:ea typeface="Century Gothic" charset="0"/>
              <a:cs typeface="Century Gothic" charset="0"/>
            </a:endParaRPr>
          </a:p>
        </p:txBody>
      </p:sp>
      <p:grpSp>
        <p:nvGrpSpPr>
          <p:cNvPr id="10" name="Group 9"/>
          <p:cNvGrpSpPr/>
          <p:nvPr/>
        </p:nvGrpSpPr>
        <p:grpSpPr>
          <a:xfrm>
            <a:off x="379967" y="287343"/>
            <a:ext cx="1423434" cy="1223957"/>
            <a:chOff x="0" y="0"/>
            <a:chExt cx="2433955" cy="2462924"/>
          </a:xfrm>
          <a:solidFill>
            <a:schemeClr val="accent1">
              <a:lumMod val="40000"/>
              <a:lumOff val="60000"/>
            </a:schemeClr>
          </a:solidFill>
        </p:grpSpPr>
        <p:sp>
          <p:nvSpPr>
            <p:cNvPr id="11"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3" name="Title 1"/>
          <p:cNvSpPr txBox="1">
            <a:spLocks/>
          </p:cNvSpPr>
          <p:nvPr/>
        </p:nvSpPr>
        <p:spPr>
          <a:xfrm>
            <a:off x="1933264" y="318557"/>
            <a:ext cx="9953936" cy="8262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4</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Support an idea from one text with evidence from another text</a:t>
            </a:r>
            <a:endParaRPr lang="en-US" sz="2400" b="1" dirty="0">
              <a:solidFill>
                <a:schemeClr val="tx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91849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229" y="100547"/>
            <a:ext cx="4705011" cy="6174979"/>
          </a:xfrm>
          <a:prstGeom prst="rect">
            <a:avLst/>
          </a:prstGeom>
          <a:ln w="12700">
            <a:solidFill>
              <a:schemeClr val="tx1"/>
            </a:solidFill>
          </a:ln>
        </p:spPr>
      </p:pic>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COME TO A CONSENSUS</a:t>
            </a:r>
            <a:endParaRPr lang="en-US" sz="2400" b="1" dirty="0">
              <a:solidFill>
                <a:schemeClr val="bg1"/>
              </a:solidFill>
            </a:endParaRPr>
          </a:p>
        </p:txBody>
      </p:sp>
      <p:sp>
        <p:nvSpPr>
          <p:cNvPr id="9" name="Rectangle 8"/>
          <p:cNvSpPr/>
          <p:nvPr/>
        </p:nvSpPr>
        <p:spPr>
          <a:xfrm>
            <a:off x="278040" y="1319291"/>
            <a:ext cx="6817760" cy="1095890"/>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70" y="280381"/>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5239064" y="4056944"/>
            <a:ext cx="1656722" cy="1607807"/>
            <a:chOff x="587828" y="4231661"/>
            <a:chExt cx="1847691" cy="2058925"/>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8" name="TextBox 17"/>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21" name="Rectangle 20"/>
          <p:cNvSpPr/>
          <p:nvPr/>
        </p:nvSpPr>
        <p:spPr>
          <a:xfrm>
            <a:off x="7431815" y="926601"/>
            <a:ext cx="4677838" cy="2400494"/>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12873" y="3518036"/>
            <a:ext cx="4361366" cy="255454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r>
              <a:rPr lang="en-US" sz="2000" b="1" u="sng" dirty="0" smtClean="0"/>
              <a:t>PARTNER WORK:</a:t>
            </a:r>
          </a:p>
          <a:p>
            <a:pPr marL="342900" indent="-342900">
              <a:buFont typeface="Arial" charset="0"/>
              <a:buChar char="•"/>
            </a:pPr>
            <a:r>
              <a:rPr lang="en-US" sz="2000" dirty="0" smtClean="0"/>
              <a:t>Read each answer choice. </a:t>
            </a:r>
          </a:p>
          <a:p>
            <a:pPr marL="342900" indent="-342900">
              <a:buFont typeface="Arial" charset="0"/>
              <a:buChar char="•"/>
            </a:pPr>
            <a:r>
              <a:rPr lang="en-US" sz="2000" dirty="0" smtClean="0"/>
              <a:t>Eliminate two weak answer choices. </a:t>
            </a:r>
          </a:p>
          <a:p>
            <a:pPr marL="342900" indent="-342900">
              <a:buFont typeface="Arial" charset="0"/>
              <a:buChar char="•"/>
            </a:pPr>
            <a:r>
              <a:rPr lang="en-US" sz="2000" dirty="0" smtClean="0"/>
              <a:t>With your partner, come to a consensus on the two sentences that best support the idea. </a:t>
            </a:r>
          </a:p>
          <a:p>
            <a:pPr marL="342900" indent="-342900">
              <a:buFont typeface="Arial" charset="0"/>
              <a:buChar char="•"/>
            </a:pPr>
            <a:r>
              <a:rPr lang="en-US" sz="2000" dirty="0" smtClean="0"/>
              <a:t>Be prepared to explain your decision to another pair. </a:t>
            </a:r>
          </a:p>
        </p:txBody>
      </p:sp>
      <p:sp>
        <p:nvSpPr>
          <p:cNvPr id="22" name="TextBox 21"/>
          <p:cNvSpPr txBox="1"/>
          <p:nvPr/>
        </p:nvSpPr>
        <p:spPr>
          <a:xfrm>
            <a:off x="7810500" y="423636"/>
            <a:ext cx="53976" cy="119289"/>
          </a:xfrm>
          <a:prstGeom prst="rect">
            <a:avLst/>
          </a:prstGeom>
          <a:solidFill>
            <a:schemeClr val="bg1"/>
          </a:solidFill>
        </p:spPr>
        <p:txBody>
          <a:bodyPr wrap="square" rtlCol="0">
            <a:spAutoFit/>
          </a:bodyPr>
          <a:lstStyle/>
          <a:p>
            <a:endParaRPr lang="en-US" dirty="0"/>
          </a:p>
        </p:txBody>
      </p:sp>
      <p:sp>
        <p:nvSpPr>
          <p:cNvPr id="20" name="Rectangle 19"/>
          <p:cNvSpPr/>
          <p:nvPr/>
        </p:nvSpPr>
        <p:spPr>
          <a:xfrm>
            <a:off x="381485" y="1201940"/>
            <a:ext cx="6610870" cy="2092881"/>
          </a:xfrm>
          <a:prstGeom prst="rect">
            <a:avLst/>
          </a:prstGeom>
        </p:spPr>
        <p:txBody>
          <a:bodyPr wrap="square">
            <a:spAutoFit/>
          </a:bodyPr>
          <a:lstStyle/>
          <a:p>
            <a:endParaRPr lang="en-US" sz="1000" b="1" dirty="0">
              <a:solidFill>
                <a:srgbClr val="0E0E0E"/>
              </a:solidFill>
              <a:latin typeface="Century Gothic" charset="0"/>
              <a:ea typeface="ＭＳ 明朝" charset="-128"/>
              <a:cs typeface="Times" charset="0"/>
            </a:endParaRPr>
          </a:p>
          <a:p>
            <a:r>
              <a:rPr lang="en-US" sz="2000" dirty="0">
                <a:latin typeface="Century Gothic" charset="0"/>
                <a:ea typeface="Century Gothic" charset="0"/>
                <a:cs typeface="Century Gothic" charset="0"/>
              </a:rPr>
              <a:t>In Source #2: Song Text, the line “fighting for survival” is repeated. This line refers to the conditions the Buffalo Soldiers faced. </a:t>
            </a:r>
            <a:endParaRPr lang="en-US" sz="2000" dirty="0" smtClean="0">
              <a:latin typeface="Century Gothic" charset="0"/>
              <a:ea typeface="Century Gothic" charset="0"/>
              <a:cs typeface="Century Gothic" charset="0"/>
            </a:endParaRPr>
          </a:p>
          <a:p>
            <a:endParaRPr lang="en-US" sz="20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Which </a:t>
            </a:r>
            <a:r>
              <a:rPr lang="en-US" sz="2000" dirty="0">
                <a:latin typeface="Century Gothic" charset="0"/>
                <a:ea typeface="Century Gothic" charset="0"/>
                <a:cs typeface="Century Gothic" charset="0"/>
              </a:rPr>
              <a:t>sentences from Source #1: Written Text would </a:t>
            </a:r>
            <a:r>
              <a:rPr lang="en-US" sz="2000" b="1" dirty="0">
                <a:latin typeface="Century Gothic" charset="0"/>
                <a:ea typeface="Century Gothic" charset="0"/>
                <a:cs typeface="Century Gothic" charset="0"/>
              </a:rPr>
              <a:t>best</a:t>
            </a:r>
            <a:r>
              <a:rPr lang="en-US" sz="2000" dirty="0">
                <a:latin typeface="Century Gothic" charset="0"/>
                <a:ea typeface="Century Gothic" charset="0"/>
                <a:cs typeface="Century Gothic" charset="0"/>
              </a:rPr>
              <a:t> support this idea? Select </a:t>
            </a:r>
            <a:r>
              <a:rPr lang="en-US" sz="2000" b="1" dirty="0">
                <a:latin typeface="Century Gothic" charset="0"/>
                <a:ea typeface="Century Gothic" charset="0"/>
                <a:cs typeface="Century Gothic" charset="0"/>
              </a:rPr>
              <a:t>two</a:t>
            </a:r>
            <a:r>
              <a:rPr lang="en-US" sz="2000" dirty="0">
                <a:latin typeface="Century Gothic" charset="0"/>
                <a:ea typeface="Century Gothic" charset="0"/>
                <a:cs typeface="Century Gothic" charset="0"/>
              </a:rPr>
              <a:t> sentences.</a:t>
            </a:r>
          </a:p>
        </p:txBody>
      </p:sp>
      <p:sp>
        <p:nvSpPr>
          <p:cNvPr id="23" name="Title 1"/>
          <p:cNvSpPr txBox="1">
            <a:spLocks/>
          </p:cNvSpPr>
          <p:nvPr/>
        </p:nvSpPr>
        <p:spPr>
          <a:xfrm>
            <a:off x="1074173" y="202612"/>
            <a:ext cx="6046992" cy="92587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000" b="1" smtClean="0">
                <a:solidFill>
                  <a:schemeClr val="tx1"/>
                </a:solidFill>
                <a:latin typeface="Century Gothic" charset="0"/>
                <a:ea typeface="Century Gothic" charset="0"/>
                <a:cs typeface="Century Gothic" charset="0"/>
              </a:rPr>
              <a:t>TASK 4</a:t>
            </a:r>
            <a:br>
              <a:rPr lang="en-US" sz="2000" b="1" smtClean="0">
                <a:solidFill>
                  <a:schemeClr val="tx1"/>
                </a:solidFill>
                <a:latin typeface="Century Gothic" charset="0"/>
                <a:ea typeface="Century Gothic" charset="0"/>
                <a:cs typeface="Century Gothic" charset="0"/>
              </a:rPr>
            </a:br>
            <a:r>
              <a:rPr lang="en-US" sz="2000" b="1" smtClean="0">
                <a:solidFill>
                  <a:schemeClr val="tx1"/>
                </a:solidFill>
                <a:latin typeface="Century Gothic" charset="0"/>
                <a:ea typeface="Century Gothic" charset="0"/>
                <a:cs typeface="Century Gothic" charset="0"/>
              </a:rPr>
              <a:t>Support an idea from one text with evidence from another text</a:t>
            </a:r>
            <a:endParaRPr lang="en-US" sz="2000" b="1" dirty="0">
              <a:solidFill>
                <a:schemeClr val="tx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070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EXPLAIN &amp; JUSTIFY THE ANSWERS</a:t>
            </a:r>
            <a:endParaRPr lang="en-US" sz="2400" b="1" dirty="0">
              <a:solidFill>
                <a:schemeClr val="bg1"/>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70" y="236300"/>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318970" y="1332164"/>
            <a:ext cx="3579930" cy="2308324"/>
          </a:xfrm>
          <a:prstGeom prst="rect">
            <a:avLst/>
          </a:prstGeom>
          <a:solidFill>
            <a:schemeClr val="accent1">
              <a:lumMod val="40000"/>
              <a:lumOff val="60000"/>
            </a:schemeClr>
          </a:solidFill>
          <a:ln w="12700">
            <a:solidFill>
              <a:schemeClr val="tx1"/>
            </a:solidFill>
          </a:ln>
        </p:spPr>
        <p:txBody>
          <a:bodyPr wrap="square">
            <a:spAutoFit/>
          </a:bodyPr>
          <a:lstStyle/>
          <a:p>
            <a:pPr algn="ctr"/>
            <a:endParaRPr lang="en-US" sz="800" dirty="0" smtClean="0">
              <a:latin typeface="Century Gothic" charset="0"/>
              <a:ea typeface="ＭＳ 明朝" charset="-128"/>
              <a:cs typeface="Times" charset="0"/>
            </a:endParaRPr>
          </a:p>
          <a:p>
            <a:pPr algn="ctr"/>
            <a:r>
              <a:rPr lang="en-US" sz="3200" dirty="0" smtClean="0">
                <a:latin typeface="Century Gothic" charset="0"/>
                <a:ea typeface="ＭＳ 明朝" charset="-128"/>
                <a:cs typeface="Times" charset="0"/>
              </a:rPr>
              <a:t>WHY </a:t>
            </a:r>
            <a:r>
              <a:rPr lang="en-US" sz="3200" dirty="0">
                <a:latin typeface="Century Gothic" charset="0"/>
                <a:ea typeface="ＭＳ 明朝" charset="-128"/>
                <a:cs typeface="Times" charset="0"/>
              </a:rPr>
              <a:t>DO THESE TWO SENTENCES </a:t>
            </a:r>
            <a:r>
              <a:rPr lang="en-US" sz="3200" b="1" dirty="0">
                <a:latin typeface="Century Gothic" charset="0"/>
                <a:ea typeface="ＭＳ 明朝" charset="-128"/>
                <a:cs typeface="Times" charset="0"/>
              </a:rPr>
              <a:t>BEST</a:t>
            </a:r>
            <a:r>
              <a:rPr lang="en-US" sz="3200" dirty="0">
                <a:latin typeface="Century Gothic" charset="0"/>
                <a:ea typeface="ＭＳ 明朝" charset="-128"/>
                <a:cs typeface="Times" charset="0"/>
              </a:rPr>
              <a:t> SUPPORT THE IDEA</a:t>
            </a:r>
            <a:r>
              <a:rPr lang="en-US" sz="3200" dirty="0" smtClean="0">
                <a:latin typeface="Century Gothic" charset="0"/>
                <a:ea typeface="ＭＳ 明朝" charset="-128"/>
                <a:cs typeface="Times" charset="0"/>
              </a:rPr>
              <a:t>?</a:t>
            </a:r>
          </a:p>
          <a:p>
            <a:pPr algn="ctr"/>
            <a:endParaRPr lang="en-US" sz="800" dirty="0">
              <a:latin typeface="Cambria" charset="0"/>
              <a:ea typeface="ＭＳ 明朝" charset="-128"/>
              <a:cs typeface="Arial" charset="0"/>
            </a:endParaRPr>
          </a:p>
        </p:txBody>
      </p:sp>
      <p:grpSp>
        <p:nvGrpSpPr>
          <p:cNvPr id="20" name="Group 19"/>
          <p:cNvGrpSpPr/>
          <p:nvPr/>
        </p:nvGrpSpPr>
        <p:grpSpPr>
          <a:xfrm>
            <a:off x="1125145" y="4187945"/>
            <a:ext cx="1967580" cy="1895507"/>
            <a:chOff x="587828" y="4231661"/>
            <a:chExt cx="1847691" cy="2058925"/>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23" name="TextBox 22"/>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4" name="Title 1"/>
          <p:cNvSpPr txBox="1">
            <a:spLocks/>
          </p:cNvSpPr>
          <p:nvPr/>
        </p:nvSpPr>
        <p:spPr>
          <a:xfrm>
            <a:off x="1125144" y="181216"/>
            <a:ext cx="10736655" cy="82542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4</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Support an idea from one text with evidence from another text</a:t>
            </a:r>
            <a:endParaRPr lang="en-US" sz="2400" b="1" dirty="0">
              <a:solidFill>
                <a:schemeClr val="tx1"/>
              </a:solidFill>
              <a:latin typeface="Century Gothic" charset="0"/>
              <a:ea typeface="Century Gothic" charset="0"/>
              <a:cs typeface="Century Gothic"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344" y="1332164"/>
            <a:ext cx="7159927" cy="4751288"/>
          </a:xfrm>
          <a:prstGeom prst="rect">
            <a:avLst/>
          </a:prstGeom>
          <a:ln>
            <a:solidFill>
              <a:schemeClr val="tx1"/>
            </a:solidFill>
          </a:ln>
        </p:spPr>
      </p:pic>
    </p:spTree>
    <p:extLst>
      <p:ext uri="{BB962C8B-B14F-4D97-AF65-F5344CB8AC3E}">
        <p14:creationId xmlns:p14="http://schemas.microsoft.com/office/powerpoint/2010/main" val="21134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44" y="548967"/>
            <a:ext cx="10993200" cy="1102437"/>
          </a:xfrm>
        </p:spPr>
        <p:txBody>
          <a:bodyPr>
            <a:noAutofit/>
          </a:bodyPr>
          <a:lstStyle/>
          <a:p>
            <a:pPr algn="ctr"/>
            <a:r>
              <a:rPr lang="en-US" sz="6600" b="1" dirty="0" smtClean="0">
                <a:solidFill>
                  <a:schemeClr val="tx1"/>
                </a:solidFill>
                <a:latin typeface="Century Gothic"/>
              </a:rPr>
              <a:t>TASK 5</a:t>
            </a:r>
            <a:endParaRPr lang="en-US" sz="6600" b="1" dirty="0">
              <a:solidFill>
                <a:schemeClr val="tx1"/>
              </a:solidFill>
              <a:latin typeface="Century Gothic"/>
            </a:endParaRPr>
          </a:p>
        </p:txBody>
      </p:sp>
      <p:sp>
        <p:nvSpPr>
          <p:cNvPr id="3" name="Content Placeholder 2"/>
          <p:cNvSpPr>
            <a:spLocks noGrp="1"/>
          </p:cNvSpPr>
          <p:nvPr>
            <p:ph idx="1"/>
          </p:nvPr>
        </p:nvSpPr>
        <p:spPr>
          <a:xfrm>
            <a:off x="6184344" y="2154088"/>
            <a:ext cx="5121432" cy="3121764"/>
          </a:xfrm>
        </p:spPr>
        <p:txBody>
          <a:bodyPr vert="horz" lIns="91440" tIns="45720" rIns="91440" bIns="45720" rtlCol="0" anchor="t">
            <a:noAutofit/>
          </a:bodyPr>
          <a:lstStyle/>
          <a:p>
            <a:pPr marL="365747" lvl="1" indent="0">
              <a:buNone/>
            </a:pPr>
            <a:r>
              <a:rPr lang="en-US" sz="4400" dirty="0">
                <a:latin typeface="Century Gothic" charset="0"/>
              </a:rPr>
              <a:t>Find your </a:t>
            </a:r>
            <a:r>
              <a:rPr lang="en-US" sz="4400" dirty="0" smtClean="0">
                <a:latin typeface="Century Gothic" charset="0"/>
              </a:rPr>
              <a:t>Hollywood </a:t>
            </a:r>
            <a:r>
              <a:rPr lang="en-US" sz="4400" dirty="0">
                <a:latin typeface="Century Gothic" charset="0"/>
              </a:rPr>
              <a:t>Partner and prepare to work on Task </a:t>
            </a:r>
            <a:r>
              <a:rPr lang="en-US" sz="4400" dirty="0" smtClean="0">
                <a:latin typeface="Century Gothic" charset="0"/>
              </a:rPr>
              <a:t>#5. </a:t>
            </a:r>
            <a:endParaRPr lang="en-US" sz="4400" b="1" dirty="0">
              <a:latin typeface="Century Gothic"/>
            </a:endParaRPr>
          </a:p>
        </p:txBody>
      </p:sp>
      <p:pic>
        <p:nvPicPr>
          <p:cNvPr id="5" name="Picture 7"/>
          <p:cNvPicPr>
            <a:picLocks noChangeAspect="1"/>
          </p:cNvPicPr>
          <p:nvPr/>
        </p:nvPicPr>
        <p:blipFill>
          <a:blip r:embed="rId3"/>
          <a:stretch>
            <a:fillRect/>
          </a:stretch>
        </p:blipFill>
        <p:spPr>
          <a:xfrm>
            <a:off x="1238841" y="2154088"/>
            <a:ext cx="4898529" cy="3067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65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644" y="129075"/>
            <a:ext cx="5143155" cy="6115791"/>
          </a:xfrm>
          <a:prstGeom prst="rect">
            <a:avLst/>
          </a:prstGeom>
          <a:ln w="12700">
            <a:solidFill>
              <a:schemeClr val="tx1"/>
            </a:solidFill>
          </a:ln>
        </p:spPr>
      </p:pic>
      <p:sp>
        <p:nvSpPr>
          <p:cNvPr id="5" name="Title 1"/>
          <p:cNvSpPr txBox="1">
            <a:spLocks/>
          </p:cNvSpPr>
          <p:nvPr/>
        </p:nvSpPr>
        <p:spPr>
          <a:xfrm>
            <a:off x="1004918" y="129075"/>
            <a:ext cx="6132481" cy="101392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5</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Short </a:t>
            </a:r>
            <a:r>
              <a:rPr lang="en-US" sz="2400" b="1" dirty="0">
                <a:solidFill>
                  <a:schemeClr val="tx1"/>
                </a:solidFill>
                <a:latin typeface="Century Gothic" charset="0"/>
                <a:ea typeface="Century Gothic" charset="0"/>
                <a:cs typeface="Century Gothic" charset="0"/>
              </a:rPr>
              <a:t>written response </a:t>
            </a:r>
            <a:r>
              <a:rPr lang="en-US" sz="2400" b="1" dirty="0" smtClean="0">
                <a:solidFill>
                  <a:schemeClr val="tx1"/>
                </a:solidFill>
                <a:latin typeface="Century Gothic" charset="0"/>
                <a:ea typeface="Century Gothic" charset="0"/>
                <a:cs typeface="Century Gothic" charset="0"/>
              </a:rPr>
              <a:t>using evidence </a:t>
            </a:r>
            <a:r>
              <a:rPr lang="en-US" sz="2400" b="1" dirty="0">
                <a:solidFill>
                  <a:schemeClr val="tx1"/>
                </a:solidFill>
                <a:latin typeface="Century Gothic" charset="0"/>
                <a:ea typeface="Century Gothic" charset="0"/>
                <a:cs typeface="Century Gothic" charset="0"/>
              </a:rPr>
              <a:t>from three texts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70" y="214004"/>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255470" y="1504773"/>
            <a:ext cx="3757731" cy="4601260"/>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b="1" u="sng" dirty="0" smtClean="0"/>
              <a:t>PARTNER WORK</a:t>
            </a:r>
          </a:p>
          <a:p>
            <a:pPr algn="ctr"/>
            <a:endParaRPr lang="en-US" sz="500" b="1" u="sng" dirty="0" smtClean="0"/>
          </a:p>
          <a:p>
            <a:r>
              <a:rPr lang="en-US" dirty="0" smtClean="0"/>
              <a:t>Use the graphic organizer and collaborate </a:t>
            </a:r>
            <a:r>
              <a:rPr lang="en-US" dirty="0"/>
              <a:t>with your partner to</a:t>
            </a:r>
            <a:r>
              <a:rPr lang="en-US" dirty="0" smtClean="0"/>
              <a:t>…</a:t>
            </a:r>
          </a:p>
          <a:p>
            <a:endParaRPr lang="en-US" sz="800" dirty="0"/>
          </a:p>
          <a:p>
            <a:pPr marL="342900" lvl="0" indent="-342900">
              <a:buFont typeface="Arial" charset="0"/>
              <a:buChar char="•"/>
            </a:pPr>
            <a:r>
              <a:rPr lang="en-US" dirty="0"/>
              <a:t>Develop a main idea for your paragraph </a:t>
            </a:r>
          </a:p>
          <a:p>
            <a:pPr marL="342900" lvl="0" indent="-342900">
              <a:buFont typeface="Arial" charset="0"/>
              <a:buChar char="•"/>
            </a:pPr>
            <a:r>
              <a:rPr lang="en-US" dirty="0"/>
              <a:t>Select and review three of the four sources</a:t>
            </a:r>
          </a:p>
          <a:p>
            <a:pPr marL="342900" lvl="0" indent="-342900">
              <a:buFont typeface="Arial" charset="0"/>
              <a:buChar char="•"/>
            </a:pPr>
            <a:r>
              <a:rPr lang="en-US" dirty="0" smtClean="0"/>
              <a:t>Select/underline at </a:t>
            </a:r>
            <a:r>
              <a:rPr lang="en-US" dirty="0"/>
              <a:t>least one </a:t>
            </a:r>
            <a:r>
              <a:rPr lang="en-US" dirty="0" smtClean="0"/>
              <a:t>quote/detail </a:t>
            </a:r>
            <a:r>
              <a:rPr lang="en-US" dirty="0"/>
              <a:t>from each source you selected</a:t>
            </a:r>
          </a:p>
          <a:p>
            <a:pPr marL="342900" lvl="0" indent="-342900">
              <a:buFont typeface="Arial" charset="0"/>
              <a:buChar char="•"/>
            </a:pPr>
            <a:r>
              <a:rPr lang="en-US" dirty="0"/>
              <a:t>Use your own words to explain each </a:t>
            </a:r>
            <a:r>
              <a:rPr lang="en-US" dirty="0" smtClean="0"/>
              <a:t>quote/detail</a:t>
            </a:r>
            <a:endParaRPr lang="en-US" dirty="0"/>
          </a:p>
          <a:p>
            <a:pPr marL="342900" lvl="0" indent="-342900">
              <a:buFont typeface="Arial" charset="0"/>
              <a:buChar char="•"/>
            </a:pPr>
            <a:r>
              <a:rPr lang="en-US" dirty="0"/>
              <a:t>Use your own words to explain how the quote/detail connects to the main idea </a:t>
            </a:r>
          </a:p>
        </p:txBody>
      </p:sp>
      <p:sp>
        <p:nvSpPr>
          <p:cNvPr id="16" name="Rectangle 15"/>
          <p:cNvSpPr/>
          <p:nvPr/>
        </p:nvSpPr>
        <p:spPr>
          <a:xfrm>
            <a:off x="6940627" y="2320731"/>
            <a:ext cx="5002880" cy="786026"/>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6396335"/>
            <a:ext cx="47117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367" y="3300642"/>
            <a:ext cx="1557288" cy="1990125"/>
          </a:xfrm>
          <a:prstGeom prst="rect">
            <a:avLst/>
          </a:prstGeom>
          <a:ln w="12700">
            <a:solidFill>
              <a:schemeClr val="tx1"/>
            </a:solid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9897" y="3005010"/>
            <a:ext cx="1583242" cy="2117770"/>
          </a:xfrm>
          <a:prstGeom prst="rect">
            <a:avLst/>
          </a:prstGeom>
          <a:solidFill>
            <a:schemeClr val="bg1"/>
          </a:solidFill>
          <a:ln w="12700">
            <a:solidFill>
              <a:schemeClr val="tx1"/>
            </a:solidFill>
          </a:ln>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1614" y="1532324"/>
            <a:ext cx="2359313" cy="1302199"/>
          </a:xfrm>
          <a:prstGeom prst="round2DiagRect">
            <a:avLst>
              <a:gd name="adj1" fmla="val 16667"/>
              <a:gd name="adj2" fmla="val 0"/>
            </a:avLst>
          </a:prstGeom>
          <a:ln w="44450" cap="sq">
            <a:solidFill>
              <a:schemeClr val="tx1"/>
            </a:solidFill>
            <a:miter lim="800000"/>
          </a:ln>
          <a:effectLst/>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6351" y="4548367"/>
            <a:ext cx="2209840" cy="1557666"/>
          </a:xfrm>
          <a:prstGeom prst="rect">
            <a:avLst/>
          </a:prstGeom>
        </p:spPr>
      </p:pic>
      <p:sp>
        <p:nvSpPr>
          <p:cNvPr id="27" name="Rectangle 26"/>
          <p:cNvSpPr/>
          <p:nvPr/>
        </p:nvSpPr>
        <p:spPr>
          <a:xfrm>
            <a:off x="6940627" y="3197986"/>
            <a:ext cx="5002880" cy="988423"/>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40627" y="4206296"/>
            <a:ext cx="5002880" cy="988423"/>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940627" y="5147630"/>
            <a:ext cx="5002880" cy="988423"/>
          </a:xfrm>
          <a:prstGeom prst="rect">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1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150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7" grpId="0" animBg="1"/>
      <p:bldP spid="27" grpId="1" animBg="1"/>
      <p:bldP spid="28" grpId="0" animBg="1"/>
      <p:bldP spid="28" grpId="1" animBg="1"/>
      <p:bldP spid="29" grpId="0" animBg="1"/>
      <p:bldP spid="2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9067" y="432855"/>
            <a:ext cx="8187719" cy="871266"/>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2070322"/>
            <a:ext cx="5025945" cy="4079677"/>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spTree>
    <p:extLst>
      <p:ext uri="{BB962C8B-B14F-4D97-AF65-F5344CB8AC3E}">
        <p14:creationId xmlns:p14="http://schemas.microsoft.com/office/powerpoint/2010/main" val="206457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09881" y="300919"/>
            <a:ext cx="8434367" cy="184795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smtClean="0">
                <a:solidFill>
                  <a:schemeClr val="tx1"/>
                </a:solidFill>
                <a:latin typeface="Century Gothic" charset="0"/>
                <a:ea typeface="Century Gothic" charset="0"/>
                <a:cs typeface="Century Gothic" charset="0"/>
              </a:rPr>
              <a:t>TASK 5</a:t>
            </a:r>
            <a:r>
              <a:rPr lang="en-US" sz="3200" b="1" smtClean="0">
                <a:solidFill>
                  <a:schemeClr val="tx1"/>
                </a:solidFill>
                <a:latin typeface="Century Gothic" charset="0"/>
                <a:ea typeface="Century Gothic" charset="0"/>
                <a:cs typeface="Century Gothic" charset="0"/>
              </a:rPr>
              <a:t/>
            </a:r>
            <a:br>
              <a:rPr lang="en-US" sz="3200" b="1" smtClean="0">
                <a:solidFill>
                  <a:schemeClr val="tx1"/>
                </a:solidFill>
                <a:latin typeface="Century Gothic" charset="0"/>
                <a:ea typeface="Century Gothic" charset="0"/>
                <a:cs typeface="Century Gothic" charset="0"/>
              </a:rPr>
            </a:br>
            <a:r>
              <a:rPr lang="en-US" sz="3200" b="1">
                <a:solidFill>
                  <a:schemeClr val="tx1"/>
                </a:solidFill>
                <a:latin typeface="Century Gothic" charset="0"/>
                <a:ea typeface="Century Gothic" charset="0"/>
                <a:cs typeface="Century Gothic" charset="0"/>
              </a:rPr>
              <a:t>Short written response using evidence from three texts</a:t>
            </a:r>
          </a:p>
          <a:p>
            <a:endParaRPr lang="en-US" sz="3200" dirty="0">
              <a:solidFill>
                <a:schemeClr val="tx1"/>
              </a:solidFill>
              <a:latin typeface="Century Gothic" charset="0"/>
              <a:ea typeface="Century Gothic" charset="0"/>
              <a:cs typeface="Century Gothic" charset="0"/>
            </a:endParaRPr>
          </a:p>
        </p:txBody>
      </p:sp>
      <p:sp>
        <p:nvSpPr>
          <p:cNvPr id="9" name="TextBox 8"/>
          <p:cNvSpPr txBox="1"/>
          <p:nvPr/>
        </p:nvSpPr>
        <p:spPr>
          <a:xfrm>
            <a:off x="339613" y="2447002"/>
            <a:ext cx="5212889" cy="3539430"/>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graphic organizer</a:t>
            </a:r>
            <a:endParaRPr lang="en-US" sz="8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800" dirty="0" smtClean="0"/>
          </a:p>
          <a:p>
            <a:pPr marL="800100" lvl="1" indent="-342900">
              <a:buFont typeface="Arial" charset="0"/>
              <a:buChar char="•"/>
            </a:pPr>
            <a:r>
              <a:rPr lang="en-US" sz="2000" dirty="0" smtClean="0"/>
              <a:t>Share your main idea</a:t>
            </a:r>
            <a:endParaRPr lang="en-US" sz="800" dirty="0" smtClean="0"/>
          </a:p>
          <a:p>
            <a:pPr marL="800100" lvl="1" indent="-342900">
              <a:buFont typeface="Arial" charset="0"/>
              <a:buChar char="•"/>
            </a:pPr>
            <a:r>
              <a:rPr lang="en-US" sz="2000" dirty="0" smtClean="0"/>
              <a:t>Share your quotes/details</a:t>
            </a:r>
          </a:p>
          <a:p>
            <a:pPr marL="800100" lvl="1" indent="-342900">
              <a:buFont typeface="Arial" charset="0"/>
              <a:buChar char="•"/>
            </a:pPr>
            <a:r>
              <a:rPr lang="en-US" sz="2000" dirty="0" smtClean="0"/>
              <a:t>Explain what each quote/detail means</a:t>
            </a:r>
          </a:p>
          <a:p>
            <a:pPr marL="800100" lvl="1" indent="-342900">
              <a:buFont typeface="Arial" charset="0"/>
              <a:buChar char="•"/>
            </a:pPr>
            <a:r>
              <a:rPr lang="en-US" sz="2000" dirty="0" smtClean="0"/>
              <a:t>Explain how each quote/detail connects to the main idea </a:t>
            </a:r>
          </a:p>
          <a:p>
            <a:pPr marL="800100" lvl="1" indent="-342900">
              <a:buFont typeface="Arial" charset="0"/>
              <a:buChar char="•"/>
            </a:pPr>
            <a:endParaRPr lang="en-US" sz="800" dirty="0" smtClean="0"/>
          </a:p>
          <a:p>
            <a:pPr marL="342900"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0" y="300918"/>
            <a:ext cx="2337486" cy="1772555"/>
          </a:xfrm>
          <a:prstGeom prst="rect">
            <a:avLst/>
          </a:prstGeom>
        </p:spPr>
      </p:pic>
      <p:sp>
        <p:nvSpPr>
          <p:cNvPr id="21" name="TextBox 20"/>
          <p:cNvSpPr txBox="1"/>
          <p:nvPr/>
        </p:nvSpPr>
        <p:spPr>
          <a:xfrm>
            <a:off x="6654186" y="1523672"/>
            <a:ext cx="5212889" cy="4462760"/>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endParaRPr lang="en-US" sz="800" b="1" u="sng" dirty="0" smtClean="0"/>
          </a:p>
          <a:p>
            <a:pPr algn="ctr"/>
            <a:r>
              <a:rPr lang="en-US" sz="2000" dirty="0" smtClean="0"/>
              <a:t>Listen actively as the other pair presents</a:t>
            </a:r>
          </a:p>
          <a:p>
            <a:pPr algn="ctr"/>
            <a:endParaRPr lang="en-US" sz="500" dirty="0" smtClean="0"/>
          </a:p>
          <a:p>
            <a:pPr marL="342900" indent="-342900">
              <a:buFont typeface="Arial" charset="0"/>
              <a:buChar char="•"/>
            </a:pPr>
            <a:r>
              <a:rPr lang="en-US" sz="2000" dirty="0" smtClean="0"/>
              <a:t>Provide specific feedback about each:</a:t>
            </a:r>
          </a:p>
          <a:p>
            <a:pPr marL="342900" indent="-342900">
              <a:buFont typeface="Arial" charset="0"/>
              <a:buChar char="•"/>
            </a:pPr>
            <a:endParaRPr lang="en-US" sz="500" dirty="0" smtClean="0"/>
          </a:p>
          <a:p>
            <a:pPr marL="800100" lvl="1" indent="-342900">
              <a:buFont typeface="Arial" charset="0"/>
              <a:buChar char="•"/>
            </a:pPr>
            <a:r>
              <a:rPr lang="en-US" sz="2000" dirty="0" smtClean="0"/>
              <a:t>Was their main idea clear? How do you know?</a:t>
            </a:r>
          </a:p>
          <a:p>
            <a:pPr marL="800100" lvl="1" indent="-342900">
              <a:buFont typeface="Arial" charset="0"/>
              <a:buChar char="•"/>
            </a:pPr>
            <a:endParaRPr lang="en-US" sz="500" dirty="0"/>
          </a:p>
          <a:p>
            <a:pPr marL="800100" lvl="1" indent="-342900">
              <a:buFont typeface="Arial" charset="0"/>
              <a:buChar char="•"/>
            </a:pPr>
            <a:r>
              <a:rPr lang="en-US" sz="2000" dirty="0" smtClean="0"/>
              <a:t>Did they select at least one quote/detail from each source? How do you know?</a:t>
            </a:r>
          </a:p>
          <a:p>
            <a:pPr marL="800100" lvl="1" indent="-342900">
              <a:buFont typeface="Arial" charset="0"/>
              <a:buChar char="•"/>
            </a:pPr>
            <a:endParaRPr lang="en-US" sz="500" dirty="0" smtClean="0"/>
          </a:p>
          <a:p>
            <a:pPr marL="800100" lvl="1" indent="-342900">
              <a:buFont typeface="Arial" charset="0"/>
              <a:buChar char="•"/>
            </a:pPr>
            <a:r>
              <a:rPr lang="en-US" sz="2000" dirty="0" smtClean="0"/>
              <a:t>Did they use their own words to explain each quote? </a:t>
            </a:r>
          </a:p>
          <a:p>
            <a:pPr marL="800100" lvl="1" indent="-342900">
              <a:buFont typeface="Arial" charset="0"/>
              <a:buChar char="•"/>
            </a:pPr>
            <a:endParaRPr lang="en-US" sz="500" dirty="0" smtClean="0"/>
          </a:p>
          <a:p>
            <a:pPr marL="800100" lvl="1" indent="-342900">
              <a:buFont typeface="Arial" charset="0"/>
              <a:buChar char="•"/>
            </a:pPr>
            <a:r>
              <a:rPr lang="en-US" sz="2000" dirty="0" smtClean="0"/>
              <a:t>Was each quote/detail connected to the main idea? How do you know?</a:t>
            </a:r>
          </a:p>
          <a:p>
            <a:pPr marL="800100" lvl="1" indent="-342900">
              <a:buFont typeface="Arial" charset="0"/>
              <a:buChar char="•"/>
            </a:pPr>
            <a:endParaRPr lang="en-US" sz="500" dirty="0" smtClean="0"/>
          </a:p>
          <a:p>
            <a:pPr marL="342900" indent="-342900">
              <a:buFont typeface="Arial" charset="0"/>
              <a:buChar char="•"/>
            </a:pPr>
            <a:r>
              <a:rPr lang="en-US" sz="2000" dirty="0" smtClean="0"/>
              <a:t>What is one thing they could improve? How?</a:t>
            </a:r>
          </a:p>
          <a:p>
            <a:pPr marL="342900" lvl="0" indent="-342900">
              <a:buFont typeface="Arial" charset="0"/>
              <a:buChar char="•"/>
            </a:pPr>
            <a:endParaRPr lang="en-US" sz="1100" dirty="0" smtClean="0"/>
          </a:p>
        </p:txBody>
      </p:sp>
      <p:sp>
        <p:nvSpPr>
          <p:cNvPr id="2" name="Left-Right Arrow 1"/>
          <p:cNvSpPr/>
          <p:nvPr/>
        </p:nvSpPr>
        <p:spPr>
          <a:xfrm>
            <a:off x="4979623" y="3408560"/>
            <a:ext cx="2247442"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16201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04918" y="129075"/>
            <a:ext cx="6132481" cy="101392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dirty="0" smtClean="0">
                <a:solidFill>
                  <a:schemeClr val="tx1"/>
                </a:solidFill>
                <a:latin typeface="Century Gothic" charset="0"/>
                <a:ea typeface="Century Gothic" charset="0"/>
                <a:cs typeface="Century Gothic" charset="0"/>
              </a:rPr>
              <a:t>TASK 5</a:t>
            </a:r>
            <a:br>
              <a:rPr lang="en-US" sz="2400" b="1" dirty="0" smtClean="0">
                <a:solidFill>
                  <a:schemeClr val="tx1"/>
                </a:solidFill>
                <a:latin typeface="Century Gothic" charset="0"/>
                <a:ea typeface="Century Gothic" charset="0"/>
                <a:cs typeface="Century Gothic" charset="0"/>
              </a:rPr>
            </a:br>
            <a:r>
              <a:rPr lang="en-US" sz="2400" b="1" dirty="0" smtClean="0">
                <a:solidFill>
                  <a:schemeClr val="tx1"/>
                </a:solidFill>
                <a:latin typeface="Century Gothic" charset="0"/>
                <a:ea typeface="Century Gothic" charset="0"/>
                <a:cs typeface="Century Gothic" charset="0"/>
              </a:rPr>
              <a:t>Short </a:t>
            </a:r>
            <a:r>
              <a:rPr lang="en-US" sz="2400" b="1" dirty="0">
                <a:solidFill>
                  <a:schemeClr val="tx1"/>
                </a:solidFill>
                <a:latin typeface="Century Gothic" charset="0"/>
                <a:ea typeface="Century Gothic" charset="0"/>
                <a:cs typeface="Century Gothic" charset="0"/>
              </a:rPr>
              <a:t>written response </a:t>
            </a:r>
            <a:r>
              <a:rPr lang="en-US" sz="2400" b="1" dirty="0" smtClean="0">
                <a:solidFill>
                  <a:schemeClr val="tx1"/>
                </a:solidFill>
                <a:latin typeface="Century Gothic" charset="0"/>
                <a:ea typeface="Century Gothic" charset="0"/>
                <a:cs typeface="Century Gothic" charset="0"/>
              </a:rPr>
              <a:t>using evidence </a:t>
            </a:r>
            <a:r>
              <a:rPr lang="en-US" sz="2400" b="1" dirty="0">
                <a:solidFill>
                  <a:schemeClr val="tx1"/>
                </a:solidFill>
                <a:latin typeface="Century Gothic" charset="0"/>
                <a:ea typeface="Century Gothic" charset="0"/>
                <a:cs typeface="Century Gothic" charset="0"/>
              </a:rPr>
              <a:t>from three texts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0" y="214004"/>
            <a:ext cx="689581" cy="77034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201407" y="1582826"/>
            <a:ext cx="3757731" cy="4524315"/>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r>
              <a:rPr lang="en-US" sz="2000" b="1" u="sng" dirty="0" smtClean="0"/>
              <a:t>PARTNER WORK</a:t>
            </a:r>
          </a:p>
          <a:p>
            <a:pPr algn="ctr"/>
            <a:endParaRPr lang="en-US" sz="800" b="1" u="sng" dirty="0" smtClean="0"/>
          </a:p>
          <a:p>
            <a:pPr marL="342900" indent="-342900">
              <a:buFont typeface="Arial" charset="0"/>
              <a:buChar char="•"/>
            </a:pPr>
            <a:r>
              <a:rPr lang="en-US" sz="2000" dirty="0"/>
              <a:t>Use your notes and collaborate with your </a:t>
            </a:r>
            <a:r>
              <a:rPr lang="en-US" sz="2000" dirty="0" smtClean="0"/>
              <a:t>partner </a:t>
            </a:r>
            <a:r>
              <a:rPr lang="en-US" sz="2000" dirty="0"/>
              <a:t>to write your </a:t>
            </a:r>
            <a:r>
              <a:rPr lang="en-US" sz="2000" dirty="0" smtClean="0"/>
              <a:t>paragraph. </a:t>
            </a:r>
          </a:p>
          <a:p>
            <a:endParaRPr lang="en-US" sz="2000" dirty="0"/>
          </a:p>
          <a:p>
            <a:pPr marL="342900" indent="-342900">
              <a:buFont typeface="Arial" charset="0"/>
              <a:buChar char="•"/>
            </a:pPr>
            <a:r>
              <a:rPr lang="en-US" sz="2000" dirty="0" smtClean="0"/>
              <a:t>Make </a:t>
            </a:r>
            <a:r>
              <a:rPr lang="en-US" sz="2000" dirty="0"/>
              <a:t>sure all of your sentences are logically organized and connected to make a strong paragraph. </a:t>
            </a:r>
            <a:endParaRPr lang="en-US" sz="2000" dirty="0" smtClean="0"/>
          </a:p>
          <a:p>
            <a:endParaRPr lang="en-US" sz="2000" dirty="0"/>
          </a:p>
          <a:p>
            <a:pPr marL="342900" indent="-342900">
              <a:buFont typeface="Arial" charset="0"/>
              <a:buChar char="•"/>
            </a:pPr>
            <a:r>
              <a:rPr lang="en-US" sz="2000" dirty="0" smtClean="0"/>
              <a:t>You </a:t>
            </a:r>
            <a:r>
              <a:rPr lang="en-US" sz="2000" dirty="0"/>
              <a:t>may attach any extra sheets of paper you need to write your complete paragraph.</a:t>
            </a:r>
          </a:p>
        </p:txBody>
      </p:sp>
      <p:sp>
        <p:nvSpPr>
          <p:cNvPr id="12" name="TextBox 11"/>
          <p:cNvSpPr txBox="1"/>
          <p:nvPr/>
        </p:nvSpPr>
        <p:spPr>
          <a:xfrm>
            <a:off x="0" y="6396335"/>
            <a:ext cx="4711700" cy="461665"/>
          </a:xfrm>
          <a:prstGeom prst="rect">
            <a:avLst/>
          </a:prstGeom>
          <a:noFill/>
        </p:spPr>
        <p:txBody>
          <a:bodyPr wrap="square" rtlCol="0">
            <a:spAutoFit/>
          </a:bodyPr>
          <a:lstStyle/>
          <a:p>
            <a:r>
              <a:rPr lang="en-US" sz="2400" b="1" dirty="0" smtClean="0">
                <a:solidFill>
                  <a:schemeClr val="bg1"/>
                </a:solidFill>
              </a:rPr>
              <a:t>DISCUSS WITH A PARTNER</a:t>
            </a:r>
            <a:endParaRPr lang="en-US" sz="2400" b="1" dirty="0">
              <a:solidFill>
                <a:schemeClr val="bg1"/>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7948" y="3296422"/>
            <a:ext cx="1557288" cy="1990125"/>
          </a:xfrm>
          <a:prstGeom prst="rect">
            <a:avLst/>
          </a:prstGeom>
          <a:ln w="12700">
            <a:solidFill>
              <a:schemeClr val="tx1"/>
            </a:solidFill>
          </a:ln>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16" y="3002900"/>
            <a:ext cx="1583242" cy="2117770"/>
          </a:xfrm>
          <a:prstGeom prst="rect">
            <a:avLst/>
          </a:prstGeom>
          <a:solidFill>
            <a:schemeClr val="bg1"/>
          </a:solidFill>
          <a:ln w="12700">
            <a:solidFill>
              <a:schemeClr val="tx1"/>
            </a:solidFill>
          </a:ln>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4656" y="1534824"/>
            <a:ext cx="2359313" cy="1302199"/>
          </a:xfrm>
          <a:prstGeom prst="round2DiagRect">
            <a:avLst>
              <a:gd name="adj1" fmla="val 16667"/>
              <a:gd name="adj2" fmla="val 0"/>
            </a:avLst>
          </a:prstGeom>
          <a:ln w="44450" cap="sq">
            <a:solidFill>
              <a:schemeClr val="tx1"/>
            </a:solidFill>
            <a:miter lim="800000"/>
          </a:ln>
          <a:effectLst/>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9392" y="4621889"/>
            <a:ext cx="2209840" cy="1557666"/>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7399" y="129075"/>
            <a:ext cx="4948935" cy="6063764"/>
          </a:xfrm>
          <a:prstGeom prst="rect">
            <a:avLst/>
          </a:prstGeom>
          <a:ln w="12700">
            <a:solidFill>
              <a:schemeClr val="tx1"/>
            </a:solidFill>
          </a:ln>
        </p:spPr>
      </p:pic>
    </p:spTree>
    <p:extLst>
      <p:ext uri="{BB962C8B-B14F-4D97-AF65-F5344CB8AC3E}">
        <p14:creationId xmlns:p14="http://schemas.microsoft.com/office/powerpoint/2010/main" val="84494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150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975" y="1732170"/>
            <a:ext cx="7047964" cy="523220"/>
          </a:xfrm>
          <a:prstGeom prst="rect">
            <a:avLst/>
          </a:prstGeom>
          <a:noFill/>
        </p:spPr>
        <p:txBody>
          <a:bodyPr wrap="square" rtlCol="0">
            <a:spAutoFit/>
          </a:bodyPr>
          <a:lstStyle/>
          <a:p>
            <a:r>
              <a:rPr lang="en-US" sz="2800" b="1" dirty="0" smtClean="0">
                <a:solidFill>
                  <a:schemeClr val="accent2"/>
                </a:solidFill>
              </a:rPr>
              <a:t>Listen actively as two of your peers present</a:t>
            </a:r>
          </a:p>
        </p:txBody>
      </p:sp>
      <p:sp>
        <p:nvSpPr>
          <p:cNvPr id="6" name="TextBox 5"/>
          <p:cNvSpPr txBox="1"/>
          <p:nvPr/>
        </p:nvSpPr>
        <p:spPr>
          <a:xfrm>
            <a:off x="1436472" y="273840"/>
            <a:ext cx="6454589" cy="1077218"/>
          </a:xfrm>
          <a:prstGeom prst="rect">
            <a:avLst/>
          </a:prstGeom>
          <a:noFill/>
        </p:spPr>
        <p:txBody>
          <a:bodyPr wrap="square" rtlCol="0">
            <a:spAutoFit/>
          </a:bodyPr>
          <a:lstStyle/>
          <a:p>
            <a:r>
              <a:rPr lang="en-US" sz="3200" b="1" dirty="0" smtClean="0">
                <a:latin typeface="Century Gothic" charset="0"/>
                <a:ea typeface="Century Gothic" charset="0"/>
                <a:cs typeface="Century Gothic" charset="0"/>
              </a:rPr>
              <a:t>ORAL PRESENTATION</a:t>
            </a:r>
          </a:p>
          <a:p>
            <a:r>
              <a:rPr lang="en-US" sz="3200" b="1" dirty="0" smtClean="0">
                <a:latin typeface="Century Gothic" charset="0"/>
                <a:ea typeface="Century Gothic" charset="0"/>
                <a:cs typeface="Century Gothic" charset="0"/>
              </a:rPr>
              <a:t>FISHBOWL MODEL</a:t>
            </a:r>
            <a:endParaRPr lang="en-US" sz="3200" b="1" dirty="0">
              <a:latin typeface="Century Gothic" charset="0"/>
              <a:ea typeface="Century Gothic" charset="0"/>
              <a:cs typeface="Century Gothic" charset="0"/>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chemeClr val="bg1"/>
                </a:solidFill>
              </a:rPr>
              <a:t>FORMATIVE ASSESSMENT– TEACHER COLLECTS LANGUAGE SAMPLE                      SPF OOAT – MULTIPLE SPEAKERS</a:t>
            </a:r>
            <a:endParaRPr lang="en-US" sz="16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58" y="6396335"/>
            <a:ext cx="822952" cy="438907"/>
          </a:xfrm>
          <a:prstGeom prst="rect">
            <a:avLst/>
          </a:prstGeom>
        </p:spPr>
      </p:pic>
      <p:sp>
        <p:nvSpPr>
          <p:cNvPr id="15" name="Rectangle 1"/>
          <p:cNvSpPr>
            <a:spLocks noChangeArrowheads="1"/>
          </p:cNvSpPr>
          <p:nvPr/>
        </p:nvSpPr>
        <p:spPr bwMode="auto">
          <a:xfrm>
            <a:off x="308779" y="2448425"/>
            <a:ext cx="5636309"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charset="0"/>
              <a:buChar char="•"/>
            </a:pPr>
            <a:r>
              <a:rPr lang="en-US" sz="2200" dirty="0"/>
              <a:t>Provide specific feedback about each:</a:t>
            </a:r>
          </a:p>
          <a:p>
            <a:pPr marL="342900" indent="-342900">
              <a:buFont typeface="Arial" charset="0"/>
              <a:buChar char="•"/>
            </a:pPr>
            <a:endParaRPr lang="en-US" sz="1000" dirty="0"/>
          </a:p>
          <a:p>
            <a:pPr marL="800100" lvl="1" indent="-342900">
              <a:buFont typeface="Arial" charset="0"/>
              <a:buChar char="•"/>
            </a:pPr>
            <a:r>
              <a:rPr lang="en-US" sz="2200" dirty="0"/>
              <a:t>Was their main idea clear? How do you know?</a:t>
            </a:r>
          </a:p>
          <a:p>
            <a:pPr marL="800100" lvl="1" indent="-342900">
              <a:buFont typeface="Arial" charset="0"/>
              <a:buChar char="•"/>
            </a:pPr>
            <a:endParaRPr lang="en-US" sz="1000" dirty="0"/>
          </a:p>
          <a:p>
            <a:pPr marL="800100" lvl="1" indent="-342900">
              <a:buFont typeface="Arial" charset="0"/>
              <a:buChar char="•"/>
            </a:pPr>
            <a:r>
              <a:rPr lang="en-US" sz="2200" dirty="0" smtClean="0"/>
              <a:t>How did they use quotes/details from each source to support the main idea? </a:t>
            </a:r>
            <a:endParaRPr lang="en-US" sz="2200" dirty="0"/>
          </a:p>
          <a:p>
            <a:pPr marL="800100" lvl="1" indent="-342900">
              <a:buFont typeface="Arial" charset="0"/>
              <a:buChar char="•"/>
            </a:pPr>
            <a:endParaRPr lang="en-US" sz="1000" dirty="0" smtClean="0"/>
          </a:p>
          <a:p>
            <a:pPr marL="800100" lvl="1" indent="-342900">
              <a:buFont typeface="Arial" charset="0"/>
              <a:buChar char="•"/>
            </a:pPr>
            <a:r>
              <a:rPr lang="en-US" sz="2200" dirty="0" smtClean="0"/>
              <a:t>Were their sentences logically organized and connected?</a:t>
            </a:r>
            <a:endParaRPr lang="en-US" sz="2200" dirty="0"/>
          </a:p>
          <a:p>
            <a:pPr marL="800100" lvl="1" indent="-342900">
              <a:buFont typeface="Arial" charset="0"/>
              <a:buChar char="•"/>
            </a:pPr>
            <a:endParaRPr lang="en-US" sz="1000" dirty="0"/>
          </a:p>
          <a:p>
            <a:pPr marL="342900" indent="-342900">
              <a:buFont typeface="Arial" charset="0"/>
              <a:buChar char="•"/>
            </a:pPr>
            <a:r>
              <a:rPr lang="en-US" sz="2200" dirty="0"/>
              <a:t>What is one thing they could improve? How</a:t>
            </a:r>
            <a:r>
              <a:rPr lang="en-US" sz="2200" dirty="0" smtClean="0"/>
              <a:t>?</a:t>
            </a:r>
            <a:endParaRPr lang="en-US" sz="2200" dirty="0"/>
          </a:p>
          <a:p>
            <a:pPr marL="342900" indent="-342900">
              <a:buFont typeface="Wingdings" charset="2"/>
              <a:buChar char="ü"/>
            </a:pPr>
            <a:endParaRPr lang="en-US" sz="2200" dirty="0">
              <a:latin typeface="Calibri" charset="0"/>
              <a:ea typeface="Calibri" charset="0"/>
              <a:cs typeface="Calibri" charset="0"/>
            </a:endParaRPr>
          </a:p>
        </p:txBody>
      </p:sp>
      <p:pic>
        <p:nvPicPr>
          <p:cNvPr id="17" name="Picture 16"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274975" y="278311"/>
            <a:ext cx="1087712" cy="1099643"/>
          </a:xfrm>
          <a:prstGeom prst="rect">
            <a:avLst/>
          </a:prstGeom>
          <a:noFill/>
          <a:ln>
            <a:noFill/>
          </a:ln>
        </p:spPr>
      </p:pic>
      <p:grpSp>
        <p:nvGrpSpPr>
          <p:cNvPr id="19" name="Group 18"/>
          <p:cNvGrpSpPr/>
          <p:nvPr/>
        </p:nvGrpSpPr>
        <p:grpSpPr>
          <a:xfrm>
            <a:off x="5541485" y="380960"/>
            <a:ext cx="1896486" cy="894347"/>
            <a:chOff x="9802268" y="304448"/>
            <a:chExt cx="1983896" cy="973758"/>
          </a:xfrm>
        </p:grpSpPr>
        <p:pic>
          <p:nvPicPr>
            <p:cNvPr id="20" name="Picture 19" descr="assessment%20ic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1" name="Picture 20"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TextBox 13"/>
          <p:cNvSpPr txBox="1"/>
          <p:nvPr/>
        </p:nvSpPr>
        <p:spPr>
          <a:xfrm>
            <a:off x="8700789" y="362291"/>
            <a:ext cx="3154620" cy="2031325"/>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Wingdings" charset="2"/>
              <a:buChar char="q"/>
            </a:pPr>
            <a:r>
              <a:rPr lang="en-US" sz="2800" dirty="0" smtClean="0">
                <a:solidFill>
                  <a:schemeClr val="tx1"/>
                </a:solidFill>
              </a:rPr>
              <a:t>Present your paragraph</a:t>
            </a:r>
          </a:p>
          <a:p>
            <a:pPr marL="457200" indent="-457200">
              <a:buFont typeface="Wingdings" charset="2"/>
              <a:buChar char="q"/>
            </a:pPr>
            <a:endParaRPr lang="en-US" sz="1400" dirty="0" smtClean="0">
              <a:solidFill>
                <a:schemeClr val="tx1"/>
              </a:solidFill>
            </a:endParaRPr>
          </a:p>
          <a:p>
            <a:pPr marL="457200" indent="-457200">
              <a:buFont typeface="Wingdings" charset="2"/>
              <a:buChar char="q"/>
            </a:pPr>
            <a:r>
              <a:rPr lang="en-US" sz="2800" dirty="0" smtClean="0">
                <a:solidFill>
                  <a:schemeClr val="tx1"/>
                </a:solidFill>
              </a:rPr>
              <a:t>Give and receive feedback</a:t>
            </a:r>
            <a:endParaRPr lang="en-US" sz="2800" dirty="0"/>
          </a:p>
        </p:txBody>
      </p:sp>
      <p:grpSp>
        <p:nvGrpSpPr>
          <p:cNvPr id="23" name="Group 22"/>
          <p:cNvGrpSpPr/>
          <p:nvPr/>
        </p:nvGrpSpPr>
        <p:grpSpPr>
          <a:xfrm>
            <a:off x="6276034" y="3179281"/>
            <a:ext cx="1708253" cy="1767997"/>
            <a:chOff x="418276" y="3490276"/>
            <a:chExt cx="2610517" cy="2913635"/>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276" y="3490276"/>
              <a:ext cx="2610517" cy="2254259"/>
            </a:xfrm>
            <a:prstGeom prst="rect">
              <a:avLst/>
            </a:prstGeom>
          </p:spPr>
        </p:pic>
        <p:sp>
          <p:nvSpPr>
            <p:cNvPr id="25" name="TextBox 24"/>
            <p:cNvSpPr txBox="1"/>
            <p:nvPr/>
          </p:nvSpPr>
          <p:spPr>
            <a:xfrm>
              <a:off x="460920" y="5744535"/>
              <a:ext cx="2567873" cy="659376"/>
            </a:xfrm>
            <a:prstGeom prst="rect">
              <a:avLst/>
            </a:prstGeom>
            <a:noFill/>
          </p:spPr>
          <p:txBody>
            <a:bodyPr wrap="square" rtlCol="0">
              <a:spAutoFit/>
            </a:bodyPr>
            <a:lstStyle/>
            <a:p>
              <a:pPr algn="ctr"/>
              <a:r>
                <a:rPr lang="en-US" sz="2000" b="1" dirty="0" smtClean="0"/>
                <a:t>TURN &amp; TALK</a:t>
              </a:r>
              <a:endParaRPr lang="en-US" sz="2000" b="1" dirty="0"/>
            </a:p>
          </p:txBody>
        </p:sp>
      </p:gr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0789" y="2652885"/>
            <a:ext cx="3154619" cy="3484181"/>
          </a:xfrm>
          <a:prstGeom prst="rect">
            <a:avLst/>
          </a:prstGeom>
          <a:ln w="12700">
            <a:solidFill>
              <a:schemeClr val="tx1"/>
            </a:solidFill>
          </a:ln>
        </p:spPr>
      </p:pic>
    </p:spTree>
    <p:extLst>
      <p:ext uri="{BB962C8B-B14F-4D97-AF65-F5344CB8AC3E}">
        <p14:creationId xmlns:p14="http://schemas.microsoft.com/office/powerpoint/2010/main" val="1975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dissolv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46057" y="604307"/>
            <a:ext cx="7194015" cy="94019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smtClean="0">
                <a:solidFill>
                  <a:schemeClr val="tx1"/>
                </a:solidFill>
                <a:latin typeface="Century Gothic" charset="0"/>
                <a:ea typeface="Century Gothic" charset="0"/>
                <a:cs typeface="Century Gothic" charset="0"/>
              </a:rPr>
              <a:t>TASK 3</a:t>
            </a:r>
            <a:br>
              <a:rPr lang="en-US" sz="3200" b="1" dirty="0" smtClean="0">
                <a:solidFill>
                  <a:schemeClr val="tx1"/>
                </a:solidFill>
                <a:latin typeface="Century Gothic" charset="0"/>
                <a:ea typeface="Century Gothic" charset="0"/>
                <a:cs typeface="Century Gothic" charset="0"/>
              </a:rPr>
            </a:br>
            <a:r>
              <a:rPr lang="en-US" sz="3200" b="1" dirty="0" smtClean="0">
                <a:solidFill>
                  <a:schemeClr val="tx1"/>
                </a:solidFill>
                <a:latin typeface="Century Gothic" charset="0"/>
                <a:ea typeface="Century Gothic" charset="0"/>
                <a:cs typeface="Century Gothic" charset="0"/>
              </a:rPr>
              <a:t>Choose a Source and Explain Why</a:t>
            </a:r>
            <a:endParaRPr lang="en-US" sz="3200" dirty="0">
              <a:solidFill>
                <a:schemeClr val="tx1"/>
              </a:solidFill>
              <a:latin typeface="Century Gothic" charset="0"/>
              <a:ea typeface="Century Gothic" charset="0"/>
              <a:cs typeface="Century Gothic" charset="0"/>
            </a:endParaRPr>
          </a:p>
        </p:txBody>
      </p:sp>
      <p:sp>
        <p:nvSpPr>
          <p:cNvPr id="9" name="TextBox 8"/>
          <p:cNvSpPr txBox="1"/>
          <p:nvPr/>
        </p:nvSpPr>
        <p:spPr>
          <a:xfrm>
            <a:off x="339613" y="2252543"/>
            <a:ext cx="5212889" cy="390876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#1</a:t>
            </a:r>
          </a:p>
          <a:p>
            <a:pPr algn="ctr"/>
            <a:r>
              <a:rPr lang="en-US" sz="2000" dirty="0"/>
              <a:t>Collaborate with your partner </a:t>
            </a:r>
            <a:r>
              <a:rPr lang="en-US" sz="2000" dirty="0" smtClean="0"/>
              <a:t>to present your written explanation to Pair #2</a:t>
            </a:r>
          </a:p>
          <a:p>
            <a:endParaRPr lang="en-US" sz="500" dirty="0" smtClean="0"/>
          </a:p>
          <a:p>
            <a:pPr marL="342900" indent="-342900">
              <a:buFont typeface="Arial" charset="0"/>
              <a:buChar char="•"/>
            </a:pPr>
            <a:r>
              <a:rPr lang="en-US" sz="2000" dirty="0" smtClean="0"/>
              <a:t>Remember to</a:t>
            </a:r>
            <a:r>
              <a:rPr lang="is-IS" sz="2000" dirty="0" smtClean="0"/>
              <a:t>…</a:t>
            </a:r>
          </a:p>
          <a:p>
            <a:pPr marL="342900" lvl="0" indent="-342900">
              <a:buFont typeface="Arial" charset="0"/>
              <a:buChar char="•"/>
            </a:pPr>
            <a:endParaRPr lang="en-US" sz="500" dirty="0" smtClean="0"/>
          </a:p>
          <a:p>
            <a:pPr marL="800100" lvl="1" indent="-342900">
              <a:buFont typeface="Arial" charset="0"/>
              <a:buChar char="•"/>
            </a:pPr>
            <a:r>
              <a:rPr lang="en-US" sz="2000" dirty="0" smtClean="0"/>
              <a:t>State your main idea clearly</a:t>
            </a:r>
          </a:p>
          <a:p>
            <a:pPr marL="800100" lvl="1" indent="-342900">
              <a:buFont typeface="Arial" charset="0"/>
              <a:buChar char="•"/>
            </a:pPr>
            <a:endParaRPr lang="en-US" sz="500" dirty="0" smtClean="0"/>
          </a:p>
          <a:p>
            <a:pPr marL="800100" lvl="1" indent="-342900">
              <a:buFont typeface="Arial" charset="0"/>
              <a:buChar char="•"/>
            </a:pPr>
            <a:r>
              <a:rPr lang="en-US" sz="2000" dirty="0" smtClean="0"/>
              <a:t>Use quotes/details to support the     main idea</a:t>
            </a:r>
          </a:p>
          <a:p>
            <a:pPr marL="800100" lvl="1" indent="-342900">
              <a:buFont typeface="Arial" charset="0"/>
              <a:buChar char="•"/>
            </a:pPr>
            <a:endParaRPr lang="en-US" sz="500" dirty="0" smtClean="0"/>
          </a:p>
          <a:p>
            <a:pPr marL="800100" lvl="1" indent="-342900">
              <a:buFont typeface="Arial" charset="0"/>
              <a:buChar char="•"/>
            </a:pPr>
            <a:r>
              <a:rPr lang="en-US" sz="2000" dirty="0" smtClean="0"/>
              <a:t>Make sure your sentences are logically organized and connected to make a strong paragraph</a:t>
            </a:r>
          </a:p>
          <a:p>
            <a:pPr marL="800100" lvl="1" indent="-342900">
              <a:buFont typeface="Arial" charset="0"/>
              <a:buChar char="•"/>
            </a:pPr>
            <a:endParaRPr lang="en-US" sz="500" dirty="0" smtClean="0"/>
          </a:p>
          <a:p>
            <a:pPr marL="342900" indent="-342900">
              <a:buFont typeface="Arial" charset="0"/>
              <a:buChar char="•"/>
            </a:pPr>
            <a:r>
              <a:rPr lang="en-US" sz="2000" dirty="0" smtClean="0"/>
              <a:t>Ask the other pair for their feedback</a:t>
            </a:r>
          </a:p>
        </p:txBody>
      </p:sp>
      <p:sp>
        <p:nvSpPr>
          <p:cNvPr id="18" name="TextBox 17"/>
          <p:cNvSpPr txBox="1"/>
          <p:nvPr/>
        </p:nvSpPr>
        <p:spPr>
          <a:xfrm>
            <a:off x="0" y="6396335"/>
            <a:ext cx="8890000" cy="461665"/>
          </a:xfrm>
          <a:prstGeom prst="rect">
            <a:avLst/>
          </a:prstGeom>
          <a:noFill/>
        </p:spPr>
        <p:txBody>
          <a:bodyPr wrap="square" rtlCol="0">
            <a:spAutoFit/>
          </a:bodyPr>
          <a:lstStyle/>
          <a:p>
            <a:r>
              <a:rPr lang="en-US" sz="2400" b="1" dirty="0" smtClean="0">
                <a:solidFill>
                  <a:schemeClr val="bg1"/>
                </a:solidFill>
              </a:rPr>
              <a:t>SHARE IN YOUR QUADS – GIVE &amp; RECEIVE FEEDBACK</a:t>
            </a:r>
            <a:endParaRPr lang="en-US" sz="2400" b="1" dirty="0">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0" y="300918"/>
            <a:ext cx="2337486" cy="1772555"/>
          </a:xfrm>
          <a:prstGeom prst="rect">
            <a:avLst/>
          </a:prstGeom>
        </p:spPr>
      </p:pic>
      <p:sp>
        <p:nvSpPr>
          <p:cNvPr id="21" name="TextBox 20"/>
          <p:cNvSpPr txBox="1"/>
          <p:nvPr/>
        </p:nvSpPr>
        <p:spPr>
          <a:xfrm>
            <a:off x="6543064" y="2246628"/>
            <a:ext cx="5333119" cy="3908762"/>
          </a:xfrm>
          <a:prstGeom prst="rect">
            <a:avLst/>
          </a:prstGeom>
          <a:solidFill>
            <a:schemeClr val="accent1">
              <a:lumMod val="40000"/>
              <a:lumOff val="60000"/>
            </a:schemeClr>
          </a:solidFill>
          <a:ln w="12700">
            <a:solidFill>
              <a:schemeClr val="tx1"/>
            </a:solidFill>
          </a:ln>
        </p:spPr>
        <p:txBody>
          <a:bodyPr wrap="square" rtlCol="0">
            <a:spAutoFit/>
          </a:bodyPr>
          <a:lstStyle/>
          <a:p>
            <a:pPr algn="ctr"/>
            <a:r>
              <a:rPr lang="en-US" sz="2000" b="1" u="sng" dirty="0" smtClean="0"/>
              <a:t>PAIR #2</a:t>
            </a:r>
            <a:endParaRPr lang="en-US" sz="800" b="1" u="sng" dirty="0" smtClean="0"/>
          </a:p>
          <a:p>
            <a:pPr algn="ctr"/>
            <a:r>
              <a:rPr lang="en-US" sz="2000" dirty="0" smtClean="0"/>
              <a:t>Listen actively as the other pair presents</a:t>
            </a:r>
          </a:p>
          <a:p>
            <a:pPr algn="ctr"/>
            <a:endParaRPr lang="en-US" sz="800" dirty="0" smtClean="0"/>
          </a:p>
          <a:p>
            <a:pPr marL="342900" indent="-342900">
              <a:buFont typeface="Arial" charset="0"/>
              <a:buChar char="•"/>
            </a:pPr>
            <a:r>
              <a:rPr lang="en-US" sz="2000" dirty="0"/>
              <a:t>Provide specific feedback about each:</a:t>
            </a:r>
          </a:p>
          <a:p>
            <a:pPr marL="342900" indent="-342900">
              <a:buFont typeface="Arial" charset="0"/>
              <a:buChar char="•"/>
            </a:pPr>
            <a:endParaRPr lang="en-US" sz="800" dirty="0"/>
          </a:p>
          <a:p>
            <a:pPr marL="800100" lvl="1" indent="-342900">
              <a:buFont typeface="Arial" charset="0"/>
              <a:buChar char="•"/>
            </a:pPr>
            <a:r>
              <a:rPr lang="en-US" sz="2000" dirty="0"/>
              <a:t>Was their main idea clear? How do you know?</a:t>
            </a:r>
          </a:p>
          <a:p>
            <a:pPr marL="800100" lvl="1" indent="-342900">
              <a:buFont typeface="Arial" charset="0"/>
              <a:buChar char="•"/>
            </a:pPr>
            <a:endParaRPr lang="en-US" sz="800" dirty="0"/>
          </a:p>
          <a:p>
            <a:pPr marL="800100" lvl="1" indent="-342900">
              <a:buFont typeface="Arial" charset="0"/>
              <a:buChar char="•"/>
            </a:pPr>
            <a:r>
              <a:rPr lang="en-US" sz="2000" dirty="0"/>
              <a:t>How did they use quotes/details from each source to support the main idea? </a:t>
            </a:r>
          </a:p>
          <a:p>
            <a:pPr marL="800100" lvl="1" indent="-342900">
              <a:buFont typeface="Arial" charset="0"/>
              <a:buChar char="•"/>
            </a:pPr>
            <a:endParaRPr lang="en-US" sz="800" dirty="0"/>
          </a:p>
          <a:p>
            <a:pPr marL="800100" lvl="1" indent="-342900">
              <a:buFont typeface="Arial" charset="0"/>
              <a:buChar char="•"/>
            </a:pPr>
            <a:r>
              <a:rPr lang="en-US" sz="2000" dirty="0"/>
              <a:t>Were their sentences logically organized and connected?</a:t>
            </a:r>
          </a:p>
          <a:p>
            <a:pPr marL="800100" lvl="1" indent="-342900">
              <a:buFont typeface="Arial" charset="0"/>
              <a:buChar char="•"/>
            </a:pPr>
            <a:endParaRPr lang="en-US" sz="800" dirty="0"/>
          </a:p>
          <a:p>
            <a:pPr marL="342900" indent="-342900">
              <a:buFont typeface="Arial" charset="0"/>
              <a:buChar char="•"/>
            </a:pPr>
            <a:r>
              <a:rPr lang="en-US" sz="2000" dirty="0"/>
              <a:t>What is one thing they could improve? How</a:t>
            </a:r>
            <a:r>
              <a:rPr lang="en-US" sz="2000" dirty="0" smtClean="0"/>
              <a:t>?</a:t>
            </a:r>
          </a:p>
          <a:p>
            <a:pPr marL="342900" indent="-342900">
              <a:buFont typeface="Arial" charset="0"/>
              <a:buChar char="•"/>
            </a:pPr>
            <a:endParaRPr lang="en-US" sz="800" dirty="0"/>
          </a:p>
        </p:txBody>
      </p:sp>
      <p:sp>
        <p:nvSpPr>
          <p:cNvPr id="2" name="Left-Right Arrow 1"/>
          <p:cNvSpPr/>
          <p:nvPr/>
        </p:nvSpPr>
        <p:spPr>
          <a:xfrm>
            <a:off x="4984178" y="3547431"/>
            <a:ext cx="2127211" cy="1123721"/>
          </a:xfrm>
          <a:prstGeom prst="lef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entury Gothic" charset="0"/>
                <a:ea typeface="Century Gothic" charset="0"/>
                <a:cs typeface="Century Gothic" charset="0"/>
              </a:rPr>
              <a:t>SWITCH</a:t>
            </a:r>
            <a:endParaRPr lang="en-US" sz="24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44832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9464" y="275715"/>
            <a:ext cx="9070945" cy="737232"/>
          </a:xfrm>
        </p:spPr>
        <p:txBody>
          <a:bodyPr>
            <a:normAutofit fontScale="90000"/>
          </a:bodyPr>
          <a:lstStyle/>
          <a:p>
            <a:r>
              <a:rPr lang="en-US" b="1" dirty="0" smtClean="0">
                <a:latin typeface="Century Gothic" charset="0"/>
                <a:ea typeface="Century Gothic" charset="0"/>
                <a:cs typeface="Century Gothic" charset="0"/>
              </a:rPr>
              <a:t>What were </a:t>
            </a:r>
            <a:r>
              <a:rPr lang="en-US" b="1" smtClean="0">
                <a:latin typeface="Century Gothic" charset="0"/>
                <a:ea typeface="Century Gothic" charset="0"/>
                <a:cs typeface="Century Gothic" charset="0"/>
              </a:rPr>
              <a:t>my research findings</a:t>
            </a:r>
            <a:r>
              <a:rPr lang="en-US" b="1" dirty="0" smtClean="0">
                <a:latin typeface="Century Gothic" charset="0"/>
                <a:ea typeface="Century Gothic" charset="0"/>
                <a:cs typeface="Century Gothic" charset="0"/>
              </a:rPr>
              <a:t>?</a:t>
            </a:r>
            <a:endParaRPr lang="en-US" b="1" dirty="0">
              <a:latin typeface="Century Gothic" charset="0"/>
              <a:ea typeface="Century Gothic" charset="0"/>
              <a:cs typeface="Century Gothic" charset="0"/>
            </a:endParaRPr>
          </a:p>
        </p:txBody>
      </p:sp>
      <p:sp>
        <p:nvSpPr>
          <p:cNvPr id="8" name="Content Placeholder 2"/>
          <p:cNvSpPr txBox="1">
            <a:spLocks/>
          </p:cNvSpPr>
          <p:nvPr/>
        </p:nvSpPr>
        <p:spPr>
          <a:xfrm>
            <a:off x="375565" y="1099744"/>
            <a:ext cx="3535423" cy="1338614"/>
          </a:xfrm>
          <a:prstGeom prst="rect">
            <a:avLst/>
          </a:prstGeom>
          <a:solidFill>
            <a:schemeClr val="accent1">
              <a:lumMod val="20000"/>
              <a:lumOff val="80000"/>
            </a:schemeClr>
          </a:solidFill>
          <a:ln>
            <a:solidFill>
              <a:schemeClr val="tx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00000"/>
              </a:lnSpc>
            </a:pPr>
            <a:r>
              <a:rPr lang="en-US" sz="2200" dirty="0" smtClean="0">
                <a:latin typeface="Century Gothic" charset="0"/>
                <a:ea typeface="Century Gothic" charset="0"/>
                <a:cs typeface="Century Gothic" charset="0"/>
              </a:rPr>
              <a:t>My question:</a:t>
            </a:r>
          </a:p>
          <a:p>
            <a:pPr algn="ctr">
              <a:lnSpc>
                <a:spcPct val="100000"/>
              </a:lnSpc>
            </a:pPr>
            <a:r>
              <a:rPr lang="en-US" sz="2200" dirty="0" smtClean="0">
                <a:latin typeface="Century Gothic" charset="0"/>
                <a:ea typeface="Century Gothic" charset="0"/>
                <a:cs typeface="Century Gothic" charset="0"/>
              </a:rPr>
              <a:t>What does </a:t>
            </a:r>
            <a:r>
              <a:rPr lang="en-US" sz="2200" b="1" i="1" dirty="0" smtClean="0">
                <a:latin typeface="Century Gothic" charset="0"/>
                <a:ea typeface="Century Gothic" charset="0"/>
                <a:cs typeface="Century Gothic" charset="0"/>
              </a:rPr>
              <a:t>dreadlock </a:t>
            </a:r>
            <a:r>
              <a:rPr lang="en-US" sz="2200" b="1" i="1" dirty="0" err="1" smtClean="0">
                <a:latin typeface="Century Gothic" charset="0"/>
                <a:ea typeface="Century Gothic" charset="0"/>
                <a:cs typeface="Century Gothic" charset="0"/>
              </a:rPr>
              <a:t>rasta</a:t>
            </a:r>
            <a:r>
              <a:rPr lang="en-US" sz="2200" b="1" i="1" dirty="0" smtClean="0">
                <a:latin typeface="Century Gothic" charset="0"/>
                <a:ea typeface="Century Gothic" charset="0"/>
                <a:cs typeface="Century Gothic" charset="0"/>
              </a:rPr>
              <a:t> </a:t>
            </a:r>
            <a:r>
              <a:rPr lang="en-US" sz="2200" dirty="0" smtClean="0">
                <a:latin typeface="Century Gothic" charset="0"/>
                <a:ea typeface="Century Gothic" charset="0"/>
                <a:cs typeface="Century Gothic" charset="0"/>
              </a:rPr>
              <a:t>mean?</a:t>
            </a:r>
          </a:p>
        </p:txBody>
      </p:sp>
      <p:sp>
        <p:nvSpPr>
          <p:cNvPr id="9" name="TextBox 8"/>
          <p:cNvSpPr txBox="1"/>
          <p:nvPr/>
        </p:nvSpPr>
        <p:spPr>
          <a:xfrm>
            <a:off x="375565" y="2668374"/>
            <a:ext cx="3535423" cy="3323987"/>
          </a:xfrm>
          <a:prstGeom prst="rect">
            <a:avLst/>
          </a:prstGeom>
          <a:noFill/>
        </p:spPr>
        <p:txBody>
          <a:bodyPr wrap="square" rtlCol="0">
            <a:spAutoFit/>
          </a:bodyPr>
          <a:lstStyle/>
          <a:p>
            <a:r>
              <a:rPr lang="en-US" b="1" dirty="0" smtClean="0"/>
              <a:t>Step 1: </a:t>
            </a:r>
            <a:r>
              <a:rPr lang="en-US" dirty="0" smtClean="0"/>
              <a:t>I used key words: </a:t>
            </a:r>
            <a:r>
              <a:rPr lang="en-US" i="1" dirty="0" smtClean="0"/>
              <a:t>dreadlock </a:t>
            </a:r>
            <a:r>
              <a:rPr lang="en-US" i="1" dirty="0" err="1" smtClean="0"/>
              <a:t>rasta</a:t>
            </a:r>
            <a:r>
              <a:rPr lang="en-US" i="1" dirty="0" smtClean="0"/>
              <a:t>.</a:t>
            </a:r>
          </a:p>
          <a:p>
            <a:endParaRPr lang="en-US" sz="1000" dirty="0"/>
          </a:p>
          <a:p>
            <a:r>
              <a:rPr lang="en-US" b="1" dirty="0" smtClean="0"/>
              <a:t>Step 2:  </a:t>
            </a:r>
            <a:r>
              <a:rPr lang="en-US" dirty="0" smtClean="0"/>
              <a:t>I decided to read the </a:t>
            </a:r>
            <a:r>
              <a:rPr lang="en-US" dirty="0"/>
              <a:t>W</a:t>
            </a:r>
            <a:r>
              <a:rPr lang="en-US" dirty="0" smtClean="0"/>
              <a:t>ikipedia article.</a:t>
            </a:r>
          </a:p>
          <a:p>
            <a:endParaRPr lang="en-US" sz="1000" b="1" dirty="0"/>
          </a:p>
          <a:p>
            <a:r>
              <a:rPr lang="en-US" b="1" dirty="0" smtClean="0"/>
              <a:t>Step 3:</a:t>
            </a:r>
            <a:r>
              <a:rPr lang="en-US" dirty="0" smtClean="0"/>
              <a:t> I read about dreadlocks and the Rastafari religion.</a:t>
            </a:r>
          </a:p>
          <a:p>
            <a:endParaRPr lang="en-US" sz="1000" dirty="0"/>
          </a:p>
          <a:p>
            <a:r>
              <a:rPr lang="en-US" b="1" dirty="0"/>
              <a:t>Step 4: </a:t>
            </a:r>
            <a:r>
              <a:rPr lang="en-US" dirty="0" smtClean="0"/>
              <a:t>I organized my notes. I included additional questions I thought of and what my sources were using a graphic organizer.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010" y="1099744"/>
            <a:ext cx="7614637" cy="5003601"/>
          </a:xfrm>
          <a:prstGeom prst="rect">
            <a:avLst/>
          </a:prstGeom>
          <a:ln>
            <a:solidFill>
              <a:schemeClr val="tx1"/>
            </a:solidFill>
          </a:ln>
        </p:spPr>
      </p:pic>
    </p:spTree>
    <p:extLst>
      <p:ext uri="{BB962C8B-B14F-4D97-AF65-F5344CB8AC3E}">
        <p14:creationId xmlns:p14="http://schemas.microsoft.com/office/powerpoint/2010/main" val="174731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8" grpI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45974" y="123535"/>
            <a:ext cx="4440397" cy="6656823"/>
          </a:xfr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a:t>
            </a:r>
            <a:r>
              <a:rPr lang="en-US" sz="2400" b="1" dirty="0" smtClean="0"/>
              <a:t>Critical </a:t>
            </a:r>
            <a:r>
              <a:rPr lang="en-US" sz="2400" b="1" smtClean="0"/>
              <a:t>Analysis Tasks in </a:t>
            </a:r>
            <a:r>
              <a:rPr lang="en-US" sz="2400" b="1" dirty="0" smtClean="0"/>
              <a:t>your Artifacts </a:t>
            </a:r>
            <a:r>
              <a:rPr lang="en-US" sz="2400" b="1" dirty="0"/>
              <a:t>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5122313" y="1126921"/>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5128845" y="1707083"/>
            <a:ext cx="415498" cy="369332"/>
          </a:xfrm>
          <a:prstGeom prst="rect">
            <a:avLst/>
          </a:prstGeom>
        </p:spPr>
        <p:txBody>
          <a:bodyPr wrap="none">
            <a:spAutoFit/>
          </a:bodyPr>
          <a:lstStyle/>
          <a:p>
            <a:r>
              <a:rPr lang="en-US"/>
              <a:t>✓</a:t>
            </a:r>
            <a:endParaRPr lang="en-US" dirty="0"/>
          </a:p>
        </p:txBody>
      </p:sp>
      <p:sp>
        <p:nvSpPr>
          <p:cNvPr id="9" name="Rectangle 8"/>
          <p:cNvSpPr/>
          <p:nvPr/>
        </p:nvSpPr>
        <p:spPr>
          <a:xfrm>
            <a:off x="5128845" y="2218441"/>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832717" y="2218441"/>
            <a:ext cx="2250831" cy="369332"/>
          </a:xfrm>
          <a:prstGeom prst="rect">
            <a:avLst/>
          </a:prstGeom>
          <a:noFill/>
        </p:spPr>
        <p:txBody>
          <a:bodyPr wrap="square" rtlCol="0">
            <a:spAutoFit/>
          </a:bodyPr>
          <a:lstStyle/>
          <a:p>
            <a:r>
              <a:rPr lang="en-US" dirty="0" smtClean="0"/>
              <a:t>Buffalo Soldiers</a:t>
            </a:r>
            <a:endParaRPr lang="en-US" dirty="0"/>
          </a:p>
        </p:txBody>
      </p:sp>
      <p:sp>
        <p:nvSpPr>
          <p:cNvPr id="11" name="TextBox 10"/>
          <p:cNvSpPr txBox="1"/>
          <p:nvPr/>
        </p:nvSpPr>
        <p:spPr>
          <a:xfrm>
            <a:off x="6145416" y="622606"/>
            <a:ext cx="2250831" cy="369332"/>
          </a:xfrm>
          <a:prstGeom prst="rect">
            <a:avLst/>
          </a:prstGeom>
          <a:noFill/>
        </p:spPr>
        <p:txBody>
          <a:bodyPr wrap="square" rtlCol="0">
            <a:spAutoFit/>
          </a:bodyPr>
          <a:lstStyle/>
          <a:p>
            <a:r>
              <a:rPr lang="en-US" smtClean="0"/>
              <a:t>Buffalo Soldiers</a:t>
            </a:r>
            <a:endParaRPr lang="en-US"/>
          </a:p>
        </p:txBody>
      </p:sp>
      <p:sp>
        <p:nvSpPr>
          <p:cNvPr id="12" name="Rectangle 11"/>
          <p:cNvSpPr/>
          <p:nvPr/>
        </p:nvSpPr>
        <p:spPr>
          <a:xfrm>
            <a:off x="5128845" y="2487182"/>
            <a:ext cx="415498" cy="369332"/>
          </a:xfrm>
          <a:prstGeom prst="rect">
            <a:avLst/>
          </a:prstGeom>
        </p:spPr>
        <p:txBody>
          <a:bodyPr wrap="none">
            <a:spAutoFit/>
          </a:bodyPr>
          <a:lstStyle/>
          <a:p>
            <a:r>
              <a:rPr lang="en-US"/>
              <a:t>✓</a:t>
            </a:r>
            <a:endParaRPr lang="en-US" dirty="0"/>
          </a:p>
        </p:txBody>
      </p:sp>
      <p:sp>
        <p:nvSpPr>
          <p:cNvPr id="13" name="Rectangle 12"/>
          <p:cNvSpPr/>
          <p:nvPr/>
        </p:nvSpPr>
        <p:spPr>
          <a:xfrm>
            <a:off x="5128845" y="3010054"/>
            <a:ext cx="415498" cy="369332"/>
          </a:xfrm>
          <a:prstGeom prst="rect">
            <a:avLst/>
          </a:prstGeom>
        </p:spPr>
        <p:txBody>
          <a:bodyPr wrap="none">
            <a:spAutoFit/>
          </a:bodyPr>
          <a:lstStyle/>
          <a:p>
            <a:r>
              <a:rPr lang="en-US"/>
              <a:t>✓</a:t>
            </a:r>
            <a:endParaRPr lang="en-US" dirty="0"/>
          </a:p>
        </p:txBody>
      </p:sp>
      <p:sp>
        <p:nvSpPr>
          <p:cNvPr id="14" name="Rectangle 13"/>
          <p:cNvSpPr/>
          <p:nvPr/>
        </p:nvSpPr>
        <p:spPr>
          <a:xfrm>
            <a:off x="5128845" y="3782055"/>
            <a:ext cx="415498" cy="369332"/>
          </a:xfrm>
          <a:prstGeom prst="rect">
            <a:avLst/>
          </a:prstGeom>
        </p:spPr>
        <p:txBody>
          <a:bodyPr wrap="none">
            <a:spAutoFit/>
          </a:bodyPr>
          <a:lstStyle/>
          <a:p>
            <a:r>
              <a:rPr lang="en-US"/>
              <a:t>✓</a:t>
            </a:r>
            <a:endParaRPr lang="en-US" dirty="0"/>
          </a:p>
        </p:txBody>
      </p:sp>
      <p:sp>
        <p:nvSpPr>
          <p:cNvPr id="15" name="Rectangle 14"/>
          <p:cNvSpPr/>
          <p:nvPr/>
        </p:nvSpPr>
        <p:spPr>
          <a:xfrm>
            <a:off x="5122313" y="6411026"/>
            <a:ext cx="415498" cy="369332"/>
          </a:xfrm>
          <a:prstGeom prst="rect">
            <a:avLst/>
          </a:prstGeom>
        </p:spPr>
        <p:txBody>
          <a:bodyPr wrap="none">
            <a:spAutoFit/>
          </a:bodyPr>
          <a:lstStyle/>
          <a:p>
            <a:r>
              <a:rPr lang="en-US"/>
              <a:t>✓</a:t>
            </a:r>
            <a:endParaRPr lang="en-US" dirty="0"/>
          </a:p>
        </p:txBody>
      </p:sp>
      <p:sp>
        <p:nvSpPr>
          <p:cNvPr id="16" name="Rectangle 15"/>
          <p:cNvSpPr/>
          <p:nvPr/>
        </p:nvSpPr>
        <p:spPr>
          <a:xfrm>
            <a:off x="5128845" y="4301397"/>
            <a:ext cx="415498" cy="369332"/>
          </a:xfrm>
          <a:prstGeom prst="rect">
            <a:avLst/>
          </a:prstGeom>
        </p:spPr>
        <p:txBody>
          <a:bodyPr wrap="none">
            <a:spAutoFit/>
          </a:bodyPr>
          <a:lstStyle/>
          <a:p>
            <a:r>
              <a:rPr lang="en-US"/>
              <a:t>✓</a:t>
            </a:r>
            <a:endParaRPr lang="en-US" dirty="0"/>
          </a:p>
        </p:txBody>
      </p:sp>
      <p:sp>
        <p:nvSpPr>
          <p:cNvPr id="17" name="Rectangle 16"/>
          <p:cNvSpPr/>
          <p:nvPr/>
        </p:nvSpPr>
        <p:spPr>
          <a:xfrm>
            <a:off x="5122313" y="3522384"/>
            <a:ext cx="415498" cy="369332"/>
          </a:xfrm>
          <a:prstGeom prst="rect">
            <a:avLst/>
          </a:prstGeom>
        </p:spPr>
        <p:txBody>
          <a:bodyPr wrap="none">
            <a:spAutoFit/>
          </a:bodyPr>
          <a:lstStyle/>
          <a:p>
            <a:r>
              <a:rPr lang="en-US"/>
              <a:t>✓</a:t>
            </a:r>
            <a:endParaRPr lang="en-US" dirty="0"/>
          </a:p>
        </p:txBody>
      </p:sp>
      <p:sp>
        <p:nvSpPr>
          <p:cNvPr id="18" name="Rectangle 17"/>
          <p:cNvSpPr/>
          <p:nvPr/>
        </p:nvSpPr>
        <p:spPr>
          <a:xfrm>
            <a:off x="5128845" y="4837175"/>
            <a:ext cx="415498" cy="369332"/>
          </a:xfrm>
          <a:prstGeom prst="rect">
            <a:avLst/>
          </a:prstGeom>
        </p:spPr>
        <p:txBody>
          <a:bodyPr wrap="none">
            <a:spAutoFit/>
          </a:bodyPr>
          <a:lstStyle/>
          <a:p>
            <a:r>
              <a:rPr lang="en-US"/>
              <a:t>✓</a:t>
            </a:r>
            <a:endParaRPr lang="en-US" dirty="0"/>
          </a:p>
        </p:txBody>
      </p:sp>
      <p:sp>
        <p:nvSpPr>
          <p:cNvPr id="19" name="Rectangle 18"/>
          <p:cNvSpPr/>
          <p:nvPr/>
        </p:nvSpPr>
        <p:spPr>
          <a:xfrm>
            <a:off x="5128845" y="5351291"/>
            <a:ext cx="415498" cy="369332"/>
          </a:xfrm>
          <a:prstGeom prst="rect">
            <a:avLst/>
          </a:prstGeom>
        </p:spPr>
        <p:txBody>
          <a:bodyPr wrap="none">
            <a:spAutoFit/>
          </a:bodyPr>
          <a:lstStyle/>
          <a:p>
            <a:r>
              <a:rPr lang="en-US"/>
              <a:t>✓</a:t>
            </a:r>
            <a:endParaRPr lang="en-US" dirty="0"/>
          </a:p>
        </p:txBody>
      </p:sp>
      <p:sp>
        <p:nvSpPr>
          <p:cNvPr id="20" name="Rectangle 19"/>
          <p:cNvSpPr/>
          <p:nvPr/>
        </p:nvSpPr>
        <p:spPr>
          <a:xfrm>
            <a:off x="5122313" y="5881158"/>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22645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4219" y="226647"/>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600265" y="1567065"/>
            <a:ext cx="11342313" cy="3288208"/>
          </a:xfrm>
        </p:spPr>
        <p:txBody>
          <a:bodyPr>
            <a:noAutofit/>
          </a:bodyPr>
          <a:lstStyle/>
          <a:p>
            <a:pPr marL="0" indent="0">
              <a:lnSpc>
                <a:spcPct val="100000"/>
              </a:lnSpc>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dirty="0">
              <a:latin typeface="Calibri" charset="0"/>
              <a:ea typeface="Calibri" charset="0"/>
              <a:cs typeface="Calibri" charset="0"/>
            </a:endParaRPr>
          </a:p>
          <a:p>
            <a:pPr lvl="3">
              <a:lnSpc>
                <a:spcPct val="100000"/>
              </a:lnSpc>
              <a:buFont typeface="Wingdings" charset="2"/>
              <a:buChar char="ü"/>
            </a:pPr>
            <a:r>
              <a:rPr lang="en-US" sz="2000" dirty="0" smtClean="0">
                <a:latin typeface="Calibri" charset="0"/>
                <a:ea typeface="Calibri" charset="0"/>
                <a:cs typeface="Calibri" charset="0"/>
              </a:rPr>
              <a:t>identified </a:t>
            </a:r>
            <a:r>
              <a:rPr lang="en-US" sz="2000" dirty="0">
                <a:latin typeface="Calibri" charset="0"/>
                <a:ea typeface="Calibri" charset="0"/>
                <a:cs typeface="Calibri" charset="0"/>
              </a:rPr>
              <a:t>the strongest evidence </a:t>
            </a:r>
            <a:r>
              <a:rPr lang="en-US" sz="1600" dirty="0">
                <a:latin typeface="Calibri" charset="0"/>
                <a:ea typeface="Calibri" charset="0"/>
                <a:cs typeface="Calibri" charset="0"/>
              </a:rPr>
              <a:t>(TASK 1)</a:t>
            </a:r>
          </a:p>
          <a:p>
            <a:pPr lvl="3">
              <a:lnSpc>
                <a:spcPct val="100000"/>
              </a:lnSpc>
              <a:buFont typeface="Wingdings" charset="2"/>
              <a:buChar char="ü"/>
            </a:pPr>
            <a:r>
              <a:rPr lang="en-US" sz="2000" dirty="0" smtClean="0">
                <a:latin typeface="Calibri" charset="0"/>
                <a:ea typeface="Calibri" charset="0"/>
                <a:cs typeface="Calibri" charset="0"/>
              </a:rPr>
              <a:t>matched </a:t>
            </a:r>
            <a:r>
              <a:rPr lang="en-US" sz="2000" dirty="0">
                <a:latin typeface="Calibri" charset="0"/>
                <a:ea typeface="Calibri" charset="0"/>
                <a:cs typeface="Calibri" charset="0"/>
              </a:rPr>
              <a:t>ideas to corresponding sources </a:t>
            </a:r>
            <a:r>
              <a:rPr lang="en-US" sz="1600" dirty="0">
                <a:latin typeface="Calibri" charset="0"/>
                <a:ea typeface="Calibri" charset="0"/>
                <a:cs typeface="Calibri" charset="0"/>
              </a:rPr>
              <a:t>(TASK 2)</a:t>
            </a:r>
          </a:p>
          <a:p>
            <a:pPr lvl="3">
              <a:lnSpc>
                <a:spcPct val="100000"/>
              </a:lnSpc>
              <a:buFont typeface="Wingdings" charset="2"/>
              <a:buChar char="ü"/>
            </a:pPr>
            <a:r>
              <a:rPr lang="en-US" sz="2000" dirty="0" smtClean="0">
                <a:latin typeface="Calibri" charset="0"/>
                <a:ea typeface="Calibri" charset="0"/>
                <a:cs typeface="Calibri" charset="0"/>
              </a:rPr>
              <a:t>chose </a:t>
            </a:r>
            <a:r>
              <a:rPr lang="en-US" sz="2000" dirty="0">
                <a:latin typeface="Calibri" charset="0"/>
                <a:ea typeface="Calibri" charset="0"/>
                <a:cs typeface="Calibri" charset="0"/>
              </a:rPr>
              <a:t>a source and </a:t>
            </a:r>
            <a:r>
              <a:rPr lang="en-US" sz="2000" dirty="0" smtClean="0">
                <a:latin typeface="Calibri" charset="0"/>
                <a:ea typeface="Calibri" charset="0"/>
                <a:cs typeface="Calibri" charset="0"/>
              </a:rPr>
              <a:t>explained </a:t>
            </a:r>
            <a:r>
              <a:rPr lang="en-US" sz="2000" dirty="0">
                <a:latin typeface="Calibri" charset="0"/>
                <a:ea typeface="Calibri" charset="0"/>
                <a:cs typeface="Calibri" charset="0"/>
              </a:rPr>
              <a:t>why it is more useful </a:t>
            </a:r>
            <a:r>
              <a:rPr lang="en-US" sz="1600" dirty="0">
                <a:latin typeface="Calibri" charset="0"/>
                <a:ea typeface="Calibri" charset="0"/>
                <a:cs typeface="Calibri" charset="0"/>
              </a:rPr>
              <a:t>(TASK 3)</a:t>
            </a:r>
          </a:p>
          <a:p>
            <a:pPr lvl="3">
              <a:lnSpc>
                <a:spcPct val="100000"/>
              </a:lnSpc>
              <a:buFont typeface="Wingdings" charset="2"/>
              <a:buChar char="ü"/>
            </a:pPr>
            <a:r>
              <a:rPr lang="en-US" sz="2000" dirty="0" smtClean="0">
                <a:latin typeface="Calibri" charset="0"/>
                <a:ea typeface="Calibri" charset="0"/>
                <a:cs typeface="Calibri" charset="0"/>
              </a:rPr>
              <a:t>supported </a:t>
            </a:r>
            <a:r>
              <a:rPr lang="en-US" sz="2000" dirty="0">
                <a:latin typeface="Calibri" charset="0"/>
                <a:ea typeface="Calibri" charset="0"/>
                <a:cs typeface="Calibri" charset="0"/>
              </a:rPr>
              <a:t>an idea from one text with evidence from another text </a:t>
            </a:r>
            <a:r>
              <a:rPr lang="en-US" sz="1600" dirty="0">
                <a:latin typeface="Calibri" charset="0"/>
                <a:ea typeface="Calibri" charset="0"/>
                <a:cs typeface="Calibri" charset="0"/>
              </a:rPr>
              <a:t>(TASK 4)</a:t>
            </a:r>
          </a:p>
          <a:p>
            <a:pPr lvl="3">
              <a:lnSpc>
                <a:spcPct val="100000"/>
              </a:lnSpc>
              <a:buFont typeface="Wingdings" charset="2"/>
              <a:buChar char="ü"/>
            </a:pPr>
            <a:r>
              <a:rPr lang="en-US" sz="2000" dirty="0" smtClean="0">
                <a:latin typeface="Calibri" charset="0"/>
                <a:ea typeface="Calibri" charset="0"/>
                <a:cs typeface="Calibri" charset="0"/>
              </a:rPr>
              <a:t>completed </a:t>
            </a:r>
            <a:r>
              <a:rPr lang="en-US" sz="2000" dirty="0">
                <a:latin typeface="Calibri" charset="0"/>
                <a:ea typeface="Calibri" charset="0"/>
                <a:cs typeface="Calibri" charset="0"/>
              </a:rPr>
              <a:t>a short written response using evidence from three texts </a:t>
            </a:r>
            <a:r>
              <a:rPr lang="en-US" sz="1600" dirty="0">
                <a:latin typeface="Calibri" charset="0"/>
                <a:ea typeface="Calibri" charset="0"/>
                <a:cs typeface="Calibri" charset="0"/>
              </a:rPr>
              <a:t>(TASK 5)</a:t>
            </a:r>
          </a:p>
          <a:p>
            <a:pPr>
              <a:lnSpc>
                <a:spcPct val="100000"/>
              </a:lnSpc>
            </a:pPr>
            <a:r>
              <a:rPr lang="en-US" i="1" dirty="0" smtClean="0"/>
              <a:t>Think</a:t>
            </a:r>
            <a:r>
              <a:rPr lang="mr-IN" i="1" dirty="0" smtClean="0"/>
              <a:t>…</a:t>
            </a:r>
            <a:endParaRPr lang="en-US" i="1" dirty="0" smtClean="0"/>
          </a:p>
          <a:p>
            <a:pPr lvl="2">
              <a:lnSpc>
                <a:spcPct val="100000"/>
              </a:lnSpc>
            </a:pPr>
            <a:r>
              <a:rPr lang="en-US" sz="2000" i="1" dirty="0" smtClean="0">
                <a:solidFill>
                  <a:schemeClr val="tx1"/>
                </a:solidFill>
              </a:rPr>
              <a:t>Which of the tasks was most challenging and why? What helped me overcome the challenge?</a:t>
            </a:r>
            <a:endParaRPr lang="en-US" sz="20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9" y="503467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499710" y="5255383"/>
            <a:ext cx="1599349" cy="1078328"/>
            <a:chOff x="-100817" y="4375361"/>
            <a:chExt cx="3576039" cy="253681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9" name="TextBox 8"/>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
        <p:nvSpPr>
          <p:cNvPr id="10" name="Rectangle 9"/>
          <p:cNvSpPr/>
          <p:nvPr/>
        </p:nvSpPr>
        <p:spPr>
          <a:xfrm>
            <a:off x="1719709" y="5025659"/>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7320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1860" y="1899317"/>
            <a:ext cx="6676221" cy="3988107"/>
          </a:xfrm>
          <a:prstGeom prst="rect">
            <a:avLst/>
          </a:prstGeom>
          <a:solidFill>
            <a:schemeClr val="accent1">
              <a:lumMod val="40000"/>
              <a:lumOff val="60000"/>
            </a:schemeClr>
          </a:solidFill>
          <a:ln w="12700">
            <a:solidFill>
              <a:schemeClr val="accent1">
                <a:shade val="50000"/>
              </a:schemeClr>
            </a:solidFill>
          </a:ln>
        </p:spPr>
        <p:txBody>
          <a:bodyPr wrap="square" rtlCol="0">
            <a:spAutoFit/>
          </a:bodyPr>
          <a:lstStyle/>
          <a:p>
            <a:pPr algn="ctr"/>
            <a:endParaRPr lang="en-US" sz="800" b="1" u="sng" dirty="0" smtClean="0"/>
          </a:p>
          <a:p>
            <a:pPr algn="ctr"/>
            <a:r>
              <a:rPr lang="en-US" sz="3200" b="1" u="sng" dirty="0" smtClean="0"/>
              <a:t>PARTNER WORK</a:t>
            </a:r>
          </a:p>
          <a:p>
            <a:pPr algn="ctr"/>
            <a:endParaRPr lang="en-US" sz="1200" b="1" u="sng" dirty="0" smtClean="0"/>
          </a:p>
          <a:p>
            <a:r>
              <a:rPr lang="en-US" b="1" dirty="0"/>
              <a:t>Step 1: </a:t>
            </a:r>
            <a:r>
              <a:rPr lang="en-US" dirty="0"/>
              <a:t>Use an internet browser and type in your question or key words</a:t>
            </a:r>
          </a:p>
          <a:p>
            <a:endParaRPr lang="en-US" dirty="0"/>
          </a:p>
          <a:p>
            <a:r>
              <a:rPr lang="en-US" b="1" dirty="0"/>
              <a:t>Step 2:  </a:t>
            </a:r>
            <a:r>
              <a:rPr lang="en-US" dirty="0"/>
              <a:t>Decide which sources you will consult</a:t>
            </a:r>
          </a:p>
          <a:p>
            <a:endParaRPr lang="en-US" b="1" dirty="0"/>
          </a:p>
          <a:p>
            <a:r>
              <a:rPr lang="en-US" b="1" dirty="0"/>
              <a:t>Step 3:</a:t>
            </a:r>
            <a:r>
              <a:rPr lang="en-US" dirty="0"/>
              <a:t> Read and interpret the information</a:t>
            </a:r>
          </a:p>
          <a:p>
            <a:endParaRPr lang="en-US" dirty="0"/>
          </a:p>
          <a:p>
            <a:r>
              <a:rPr lang="en-US" b="1" dirty="0"/>
              <a:t>Step 4: </a:t>
            </a:r>
            <a:r>
              <a:rPr lang="en-US" dirty="0" smtClean="0"/>
              <a:t>Use a graphic organizer to keep </a:t>
            </a:r>
            <a:r>
              <a:rPr lang="en-US" dirty="0"/>
              <a:t>good notes</a:t>
            </a:r>
          </a:p>
          <a:p>
            <a:pPr marL="1200150" lvl="2" indent="-285750">
              <a:buFont typeface="Arial" charset="0"/>
              <a:buChar char="•"/>
            </a:pPr>
            <a:r>
              <a:rPr lang="en-US" dirty="0"/>
              <a:t>key information about your question</a:t>
            </a:r>
          </a:p>
          <a:p>
            <a:pPr marL="1200150" lvl="2" indent="-285750">
              <a:buFont typeface="Arial" charset="0"/>
              <a:buChar char="•"/>
            </a:pPr>
            <a:r>
              <a:rPr lang="en-US" dirty="0"/>
              <a:t>other questions you think of as you continue your research </a:t>
            </a:r>
          </a:p>
        </p:txBody>
      </p:sp>
      <p:sp>
        <p:nvSpPr>
          <p:cNvPr id="2" name="Title 1"/>
          <p:cNvSpPr>
            <a:spLocks noGrp="1"/>
          </p:cNvSpPr>
          <p:nvPr>
            <p:ph type="title" idx="4294967295"/>
          </p:nvPr>
        </p:nvSpPr>
        <p:spPr>
          <a:xfrm>
            <a:off x="2577946" y="273664"/>
            <a:ext cx="7466013" cy="1449387"/>
          </a:xfrm>
        </p:spPr>
        <p:txBody>
          <a:bodyPr/>
          <a:lstStyle/>
          <a:p>
            <a:pPr algn="ctr"/>
            <a:r>
              <a:rPr lang="en-US" b="1" dirty="0" smtClean="0">
                <a:latin typeface="Century Gothic" charset="0"/>
                <a:ea typeface="Century Gothic" charset="0"/>
                <a:cs typeface="Century Gothic" charset="0"/>
              </a:rPr>
              <a:t>CONDUCT YOUR RESEARCH</a:t>
            </a:r>
            <a:endParaRPr lang="en-US" b="1" dirty="0">
              <a:latin typeface="Century Gothic" charset="0"/>
              <a:ea typeface="Century Gothic" charset="0"/>
              <a:cs typeface="Century Goth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756" y="1899318"/>
            <a:ext cx="3988107" cy="3988107"/>
          </a:xfrm>
          <a:prstGeom prst="rect">
            <a:avLst/>
          </a:prstGeom>
          <a:ln>
            <a:solidFill>
              <a:schemeClr val="tx1"/>
            </a:solidFill>
          </a:ln>
        </p:spPr>
      </p:pic>
    </p:spTree>
    <p:extLst>
      <p:ext uri="{BB962C8B-B14F-4D97-AF65-F5344CB8AC3E}">
        <p14:creationId xmlns:p14="http://schemas.microsoft.com/office/powerpoint/2010/main" val="357755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9067" y="432855"/>
            <a:ext cx="8187719" cy="871266"/>
          </a:xfrm>
        </p:spPr>
        <p:txBody>
          <a:bodyPr>
            <a:normAutofit/>
          </a:bodyPr>
          <a:lstStyle/>
          <a:p>
            <a:r>
              <a:rPr lang="en-US" b="1" dirty="0" smtClean="0">
                <a:latin typeface="Century Gothic" charset="0"/>
                <a:ea typeface="Century Gothic" charset="0"/>
                <a:cs typeface="Century Gothic" charset="0"/>
              </a:rPr>
              <a:t>PAIRS SQUARE</a:t>
            </a:r>
            <a:endParaRPr lang="en-US" dirty="0">
              <a:latin typeface="Century Gothic" charset="0"/>
              <a:ea typeface="Century Gothic" charset="0"/>
              <a:cs typeface="Century Gothic" charset="0"/>
            </a:endParaRPr>
          </a:p>
        </p:txBody>
      </p:sp>
      <p:sp>
        <p:nvSpPr>
          <p:cNvPr id="13" name="Content Placeholder 12"/>
          <p:cNvSpPr>
            <a:spLocks noGrp="1"/>
          </p:cNvSpPr>
          <p:nvPr>
            <p:ph sz="half" idx="4294967295"/>
          </p:nvPr>
        </p:nvSpPr>
        <p:spPr>
          <a:xfrm>
            <a:off x="449438" y="2070322"/>
            <a:ext cx="5025945" cy="4079677"/>
          </a:xfrm>
        </p:spPr>
        <p:txBody>
          <a:bodyPr>
            <a:normAutofit fontScale="92500" lnSpcReduction="20000"/>
          </a:bodyPr>
          <a:lstStyle/>
          <a:p>
            <a:pPr marL="514350" indent="-514350">
              <a:buFont typeface="+mj-lt"/>
              <a:buAutoNum type="arabicPeriod"/>
            </a:pPr>
            <a:r>
              <a:rPr lang="en-US" sz="3200" b="1" dirty="0" smtClean="0"/>
              <a:t>Pairs Stand Up </a:t>
            </a:r>
            <a:r>
              <a:rPr lang="mr-IN" sz="3200" b="1" dirty="0" smtClean="0"/>
              <a:t>–</a:t>
            </a:r>
            <a:r>
              <a:rPr lang="en-US" sz="3200" b="1" dirty="0" smtClean="0"/>
              <a:t> </a:t>
            </a:r>
            <a:r>
              <a:rPr lang="en-US" sz="3200" dirty="0" smtClean="0"/>
              <a:t>Look for another pair to team up with</a:t>
            </a:r>
          </a:p>
          <a:p>
            <a:pPr marL="514350" indent="-514350">
              <a:buFont typeface="+mj-lt"/>
              <a:buAutoNum type="arabicPeriod"/>
            </a:pPr>
            <a:r>
              <a:rPr lang="en-US" sz="3200" b="1" dirty="0" smtClean="0"/>
              <a:t>Make Eye Contact </a:t>
            </a:r>
            <a:r>
              <a:rPr lang="mr-IN" sz="3200" b="1" dirty="0" smtClean="0"/>
              <a:t>–</a:t>
            </a:r>
            <a:r>
              <a:rPr lang="en-US" sz="3200" b="1" dirty="0" smtClean="0"/>
              <a:t> </a:t>
            </a:r>
            <a:r>
              <a:rPr lang="en-US" sz="3200" dirty="0" smtClean="0"/>
              <a:t>Gesture to the pair to let them know you want to join them</a:t>
            </a:r>
          </a:p>
          <a:p>
            <a:pPr marL="514350" indent="-514350">
              <a:buFont typeface="+mj-lt"/>
              <a:buAutoNum type="arabicPeriod"/>
            </a:pPr>
            <a:r>
              <a:rPr lang="en-US" sz="3200" b="1" dirty="0" smtClean="0"/>
              <a:t>Pairs Square </a:t>
            </a:r>
            <a:r>
              <a:rPr lang="mr-IN" sz="3200" b="1" dirty="0" smtClean="0"/>
              <a:t>–</a:t>
            </a:r>
            <a:r>
              <a:rPr lang="en-US" sz="3200" b="1" dirty="0" smtClean="0"/>
              <a:t> </a:t>
            </a:r>
            <a:r>
              <a:rPr lang="en-US" sz="3200" dirty="0" smtClean="0"/>
              <a:t>One pair walks across the room to the other pair and form a quad</a:t>
            </a:r>
          </a:p>
          <a:p>
            <a:pPr marL="514350" indent="-514350">
              <a:buFont typeface="+mj-lt"/>
              <a:buAutoNum type="arabicPeriod"/>
            </a:pPr>
            <a:r>
              <a:rPr lang="en-US" sz="3200" b="1" dirty="0" smtClean="0"/>
              <a:t>Decide</a:t>
            </a:r>
            <a:r>
              <a:rPr lang="en-US" sz="3200" dirty="0"/>
              <a:t> </a:t>
            </a:r>
            <a:r>
              <a:rPr lang="en-US" sz="3200" b="1" dirty="0" smtClean="0"/>
              <a:t>–</a:t>
            </a:r>
            <a:r>
              <a:rPr lang="en-US" sz="3200" dirty="0" smtClean="0"/>
              <a:t> Who is Pair #1 &amp; Pair #2</a:t>
            </a:r>
            <a:endParaRPr lang="en-US" sz="3200" dirty="0"/>
          </a:p>
          <a:p>
            <a:pPr marL="514350" indent="-514350">
              <a:buFont typeface="+mj-lt"/>
              <a:buAutoNum type="arabicPeriod"/>
            </a:pP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PAIRS SQUARE – FORM A QUAD</a:t>
            </a:r>
            <a:endParaRPr lang="en-US" sz="24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431" y="1550457"/>
            <a:ext cx="6065458" cy="4599542"/>
          </a:xfrm>
          <a:prstGeom prst="rect">
            <a:avLst/>
          </a:prstGeom>
        </p:spPr>
      </p:pic>
    </p:spTree>
    <p:extLst>
      <p:ext uri="{BB962C8B-B14F-4D97-AF65-F5344CB8AC3E}">
        <p14:creationId xmlns:p14="http://schemas.microsoft.com/office/powerpoint/2010/main" val="23799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9182</TotalTime>
  <Words>5646</Words>
  <Application>Microsoft Macintosh PowerPoint</Application>
  <PresentationFormat>Widescreen</PresentationFormat>
  <Paragraphs>889</Paragraphs>
  <Slides>71</Slides>
  <Notes>71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Calibri</vt:lpstr>
      <vt:lpstr>Calibri Light</vt:lpstr>
      <vt:lpstr>Cambria</vt:lpstr>
      <vt:lpstr>Century Gothic</vt:lpstr>
      <vt:lpstr>DengXian</vt:lpstr>
      <vt:lpstr>Mangal</vt:lpstr>
      <vt:lpstr>ＭＳ 明朝</vt:lpstr>
      <vt:lpstr>Times</vt:lpstr>
      <vt:lpstr>Wingdings</vt:lpstr>
      <vt:lpstr>Arial</vt:lpstr>
      <vt:lpstr>Retrospect</vt:lpstr>
      <vt:lpstr>Disciplinary Discussions Using Text Sets</vt:lpstr>
      <vt:lpstr>GUIDED MINI-RESEARCH PROJECT</vt:lpstr>
      <vt:lpstr>ELD OBJECTIVE</vt:lpstr>
      <vt:lpstr>What question do you want to research?</vt:lpstr>
      <vt:lpstr>DECIDE ON A QUESTION TO RESEARCH</vt:lpstr>
      <vt:lpstr>What question did I research?</vt:lpstr>
      <vt:lpstr>What were my research findings?</vt:lpstr>
      <vt:lpstr>CONDUCT YOUR RESEARCH</vt:lpstr>
      <vt:lpstr>PAIRS SQUARE</vt:lpstr>
      <vt:lpstr>PowerPoint Presentation</vt:lpstr>
      <vt:lpstr>REFLECT:  What is our next step?</vt:lpstr>
      <vt:lpstr>REFINE YOUR RESEARCH</vt:lpstr>
      <vt:lpstr>Artifacts Folder</vt:lpstr>
      <vt:lpstr>REVIEW ELD OBJECTIVE &amp; SELF-ASSESS</vt:lpstr>
      <vt:lpstr>WORK ON THE PROJECT</vt:lpstr>
      <vt:lpstr>ELD OBJECTIVE</vt:lpstr>
      <vt:lpstr>REFINE YOUR RESEARCH</vt:lpstr>
      <vt:lpstr>PowerPoint Presentation</vt:lpstr>
      <vt:lpstr>PowerPoint Presentation</vt:lpstr>
      <vt:lpstr>Question:</vt:lpstr>
      <vt:lpstr>What we found—Finding 1:</vt:lpstr>
      <vt:lpstr>What we found—Finding 2:</vt:lpstr>
      <vt:lpstr>Additional Questions</vt:lpstr>
      <vt:lpstr>WORK ON THE PROJECT</vt:lpstr>
      <vt:lpstr>PowerPoint Presentation</vt:lpstr>
      <vt:lpstr>PowerPoint Presentation</vt:lpstr>
      <vt:lpstr>PAIRS SQUARE</vt:lpstr>
      <vt:lpstr>PowerPoint Presentation</vt:lpstr>
      <vt:lpstr>REVISE THE PROJECT &amp; USE TECHNOLOGY TO CREATE THE PRESENTATION</vt:lpstr>
      <vt:lpstr>Artifacts Folder</vt:lpstr>
      <vt:lpstr>REVIEW ELD OBJECTIVE &amp; SELF-ASSESS</vt:lpstr>
      <vt:lpstr>PRESENT THE PROJECT</vt:lpstr>
      <vt:lpstr>ELD OBJECTIVE</vt:lpstr>
      <vt:lpstr>PowerPoint Presentation</vt:lpstr>
      <vt:lpstr>PLAN &amp; PRACTICE PRESENTING</vt:lpstr>
      <vt:lpstr>PowerPoint Presentation</vt:lpstr>
      <vt:lpstr>PAIRS SQUARE</vt:lpstr>
      <vt:lpstr>PowerPoint Presentation</vt:lpstr>
      <vt:lpstr>TIME TO REFLECT</vt:lpstr>
      <vt:lpstr>Artifacts Folder</vt:lpstr>
      <vt:lpstr>REVIEW ELD OBJECTIVE &amp; SELF-ASSESS</vt:lpstr>
      <vt:lpstr>CRITICAL ANALYSIS TASKS</vt:lpstr>
      <vt:lpstr>PowerPoint Presentation</vt:lpstr>
      <vt:lpstr>ELD OBJECTIVE</vt:lpstr>
      <vt:lpstr>TASK 1</vt:lpstr>
      <vt:lpstr>TASK 1  Identify the Strongest Evidence</vt:lpstr>
      <vt:lpstr>PowerPoint Presentation</vt:lpstr>
      <vt:lpstr>TASK 1  Identify the Strongest Evidence</vt:lpstr>
      <vt:lpstr>TASK 1  Identify the Strongest Evidence</vt:lpstr>
      <vt:lpstr>TASK 2 </vt:lpstr>
      <vt:lpstr>PowerPoint Presentation</vt:lpstr>
      <vt:lpstr>PowerPoint Presentation</vt:lpstr>
      <vt:lpstr>TASK 3</vt:lpstr>
      <vt:lpstr>PowerPoint Presentation</vt:lpstr>
      <vt:lpstr>PowerPoint Presentation</vt:lpstr>
      <vt:lpstr>PAIRS SQUARE</vt:lpstr>
      <vt:lpstr>PowerPoint Presentation</vt:lpstr>
      <vt:lpstr>TASK 4</vt:lpstr>
      <vt:lpstr>TASK 4 Support an idea from one text with evidence from another text</vt:lpstr>
      <vt:lpstr>PowerPoint Presentation</vt:lpstr>
      <vt:lpstr>PowerPoint Presentation</vt:lpstr>
      <vt:lpstr>PowerPoint Presentation</vt:lpstr>
      <vt:lpstr>TASK 5</vt:lpstr>
      <vt:lpstr>PowerPoint Presentation</vt:lpstr>
      <vt:lpstr>PAIRS SQUARE</vt:lpstr>
      <vt:lpstr>PowerPoint Presentation</vt:lpstr>
      <vt:lpstr>PowerPoint Presentation</vt:lpstr>
      <vt:lpstr>PowerPoint Presentation</vt:lpstr>
      <vt:lpstr>PowerPoint Presentation</vt:lpstr>
      <vt:lpstr>Artifacts Folder</vt:lpstr>
      <vt:lpstr>REVIEW ELD OBJECTIVE &amp; SELF-ASSESS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2.0  Conversation Practices</dc:title>
  <dc:creator>Aguilar, Juana</dc:creator>
  <cp:lastModifiedBy>Ramirez, Cynthia</cp:lastModifiedBy>
  <cp:revision>754</cp:revision>
  <cp:lastPrinted>2017-04-13T22:50:41Z</cp:lastPrinted>
  <dcterms:created xsi:type="dcterms:W3CDTF">2017-01-13T19:28:52Z</dcterms:created>
  <dcterms:modified xsi:type="dcterms:W3CDTF">2018-01-09T22:59:39Z</dcterms:modified>
</cp:coreProperties>
</file>